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7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801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97595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9034052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26953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917853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96593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4946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782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886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341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720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550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20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116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984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893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565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法理學的問題</a:t>
            </a:r>
            <a:r>
              <a:rPr lang="en-US" altLang="zh-TW" dirty="0" smtClean="0"/>
              <a:t>-2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592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一、法律與強制命令之間</a:t>
            </a:r>
            <a:r>
              <a:rPr lang="zh-TW" altLang="en-US" dirty="0" smtClean="0"/>
              <a:t>，如何</a:t>
            </a:r>
            <a:r>
              <a:rPr lang="zh-TW" altLang="en-US" dirty="0"/>
              <a:t>區別？以及關係</a:t>
            </a:r>
            <a:r>
              <a:rPr lang="zh-TW" altLang="en-US" dirty="0" smtClean="0"/>
              <a:t>為何</a:t>
            </a:r>
            <a:r>
              <a:rPr lang="zh-TW" altLang="en-US" dirty="0"/>
              <a:t>、</a:t>
            </a:r>
            <a:r>
              <a:rPr lang="en-US" altLang="zh-TW" dirty="0"/>
              <a:t>(</a:t>
            </a:r>
            <a:r>
              <a:rPr lang="zh-TW" altLang="en-US" dirty="0"/>
              <a:t>二</a:t>
            </a:r>
            <a:r>
              <a:rPr lang="en-US" altLang="zh-TW" dirty="0"/>
              <a:t>)H. L. A. Hart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zh-TW" altLang="en-US" sz="2800" dirty="0"/>
              <a:t>（二）</a:t>
            </a:r>
            <a:r>
              <a:rPr lang="en-US" altLang="zh-TW" sz="2800" dirty="0"/>
              <a:t>H. L. A. Hart </a:t>
            </a:r>
            <a:r>
              <a:rPr lang="zh-TW" altLang="zh-TW" sz="2800" dirty="0"/>
              <a:t>：論據不足的命令無異是搶匪的命令</a:t>
            </a:r>
            <a:r>
              <a:rPr lang="zh-TW" altLang="en-US" sz="2800" dirty="0"/>
              <a:t>。</a:t>
            </a:r>
            <a:endParaRPr lang="en-US" altLang="zh-TW" sz="2800" dirty="0"/>
          </a:p>
          <a:p>
            <a:pPr algn="just"/>
            <a:r>
              <a:rPr lang="zh-TW" altLang="zh-TW" sz="2800" dirty="0"/>
              <a:t>二十世紀法理學，特別是分析法學傳統的代表人物</a:t>
            </a:r>
            <a:r>
              <a:rPr lang="en-US" altLang="zh-TW" sz="2800" dirty="0"/>
              <a:t>Hart</a:t>
            </a:r>
            <a:r>
              <a:rPr lang="zh-TW" altLang="zh-TW" sz="2800" dirty="0"/>
              <a:t>在其名著《法律的概念》開宗明義表示，他</a:t>
            </a:r>
            <a:r>
              <a:rPr lang="zh-TW" altLang="en-US" sz="2800" dirty="0"/>
              <a:t>要</a:t>
            </a:r>
            <a:r>
              <a:rPr lang="zh-TW" altLang="zh-TW" sz="2800" dirty="0"/>
              <a:t>分析下列問題：「負有義務的」</a:t>
            </a:r>
            <a:r>
              <a:rPr lang="en-US" altLang="zh-TW" sz="2800" dirty="0"/>
              <a:t>(having an obligation) </a:t>
            </a:r>
            <a:r>
              <a:rPr lang="zh-TW" altLang="zh-TW" sz="2800" dirty="0"/>
              <a:t>與「被強制的」</a:t>
            </a:r>
            <a:r>
              <a:rPr lang="en-US" altLang="zh-TW" sz="2800" dirty="0"/>
              <a:t>(being obliged)</a:t>
            </a:r>
            <a:r>
              <a:rPr lang="zh-TW" altLang="zh-TW" sz="2800" dirty="0"/>
              <a:t>如何區別；一項有效的</a:t>
            </a:r>
            <a:r>
              <a:rPr lang="en-US" altLang="zh-TW" sz="2800" dirty="0"/>
              <a:t>(valid)</a:t>
            </a:r>
            <a:r>
              <a:rPr lang="zh-TW" altLang="zh-TW" sz="2800" dirty="0"/>
              <a:t>法律規則</a:t>
            </a:r>
            <a:r>
              <a:rPr lang="en-US" altLang="zh-TW" sz="2800" dirty="0"/>
              <a:t>(rule)</a:t>
            </a:r>
            <a:r>
              <a:rPr lang="zh-TW" altLang="zh-TW" sz="2800" dirty="0"/>
              <a:t>與對於官員行為的預測有何區別；說一個社會團體遵守一項規則意味著什麼，這與聲稱該團體之成員習慣性地做某事有何不同與相似處。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152295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</a:t>
            </a:r>
            <a:r>
              <a:rPr lang="zh-TW" altLang="en-US" dirty="0"/>
              <a:t>、法律與強制命令之間，如何區別？以及關係為何？</a:t>
            </a:r>
            <a:r>
              <a:rPr lang="en-US" altLang="zh-TW" dirty="0" smtClean="0"/>
              <a:t>(</a:t>
            </a:r>
            <a:r>
              <a:rPr lang="zh-TW" altLang="en-US" dirty="0"/>
              <a:t>二</a:t>
            </a:r>
            <a:r>
              <a:rPr lang="en-US" altLang="zh-TW" dirty="0"/>
              <a:t>)H. L. A. Hart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altLang="zh-TW" sz="2800" dirty="0"/>
              <a:t>1.</a:t>
            </a:r>
            <a:r>
              <a:rPr lang="zh-TW" altLang="zh-TW" sz="2800" dirty="0"/>
              <a:t>內在觀點的詮釋學方法</a:t>
            </a:r>
            <a:r>
              <a:rPr lang="zh-TW" altLang="en-US" sz="2800" dirty="0"/>
              <a:t>：</a:t>
            </a:r>
            <a:endParaRPr lang="en-US" altLang="zh-TW" sz="2800" dirty="0"/>
          </a:p>
          <a:p>
            <a:pPr lvl="1" algn="just"/>
            <a:r>
              <a:rPr lang="en-US" altLang="zh-TW" sz="2800" dirty="0"/>
              <a:t>(1)</a:t>
            </a:r>
            <a:r>
              <a:rPr lang="zh-TW" altLang="en-US" sz="2800" dirty="0"/>
              <a:t>在方法論上，與</a:t>
            </a:r>
            <a:r>
              <a:rPr lang="en-US" altLang="zh-TW" sz="2800" dirty="0"/>
              <a:t>Austin</a:t>
            </a:r>
            <a:r>
              <a:rPr lang="zh-TW" altLang="en-US" sz="2800" dirty="0"/>
              <a:t>的實證主義相比，</a:t>
            </a:r>
            <a:r>
              <a:rPr lang="en-US" altLang="zh-TW" sz="2800" dirty="0"/>
              <a:t>Hart</a:t>
            </a:r>
            <a:r>
              <a:rPr lang="zh-TW" altLang="en-US" sz="2800" dirty="0"/>
              <a:t>受到德國</a:t>
            </a:r>
            <a:r>
              <a:rPr lang="en-US" altLang="zh-TW" sz="2800" dirty="0"/>
              <a:t>Max Weber</a:t>
            </a:r>
            <a:r>
              <a:rPr lang="zh-TW" altLang="zh-TW" sz="2800" dirty="0"/>
              <a:t>的社會學方法（參與者觀點與觀察者觀點）與</a:t>
            </a:r>
            <a:r>
              <a:rPr lang="zh-TW" altLang="en-US" sz="2800" dirty="0"/>
              <a:t>奧地利</a:t>
            </a:r>
            <a:r>
              <a:rPr lang="en-US" altLang="zh-TW" sz="2800" dirty="0"/>
              <a:t>Ludwig Wittgenstein</a:t>
            </a:r>
            <a:r>
              <a:rPr lang="zh-TW" altLang="en-US" sz="2800" dirty="0"/>
              <a:t>的</a:t>
            </a:r>
            <a:r>
              <a:rPr lang="zh-TW" altLang="zh-TW" sz="2800" dirty="0"/>
              <a:t>語言分析哲學</a:t>
            </a:r>
            <a:r>
              <a:rPr lang="zh-TW" altLang="en-US" sz="2800" dirty="0"/>
              <a:t>影響，在實證主義外，還強調參與者的內在觀點。</a:t>
            </a:r>
            <a:r>
              <a:rPr lang="en-US" altLang="zh-TW" sz="2800" dirty="0"/>
              <a:t> Hart</a:t>
            </a:r>
            <a:r>
              <a:rPr lang="zh-TW" altLang="zh-TW" sz="2800" dirty="0"/>
              <a:t>認為：「倘若不能鑑別出下述兩種不同類型陳述之間關鍵性的差別，就不能理解法律，亦不能理解任何其他型式的社會結構。我將這兩種陳述分別稱之為『內在的』</a:t>
            </a:r>
            <a:r>
              <a:rPr lang="en-US" altLang="zh-TW" sz="2800" dirty="0"/>
              <a:t>(</a:t>
            </a:r>
            <a:r>
              <a:rPr lang="en-US" altLang="zh-TW" sz="2800" dirty="0" smtClean="0"/>
              <a:t>internal</a:t>
            </a:r>
            <a:r>
              <a:rPr lang="en-US" altLang="zh-TW" sz="2800" dirty="0"/>
              <a:t> statement</a:t>
            </a:r>
            <a:r>
              <a:rPr lang="en-US" altLang="zh-TW" sz="2800" dirty="0" smtClean="0"/>
              <a:t>)</a:t>
            </a:r>
            <a:r>
              <a:rPr lang="zh-TW" altLang="zh-TW" sz="2800" dirty="0"/>
              <a:t>陳述和『外在的</a:t>
            </a:r>
            <a:r>
              <a:rPr lang="zh-TW" altLang="zh-TW" sz="2800" dirty="0" smtClean="0"/>
              <a:t>』</a:t>
            </a:r>
            <a:r>
              <a:rPr lang="en-US" altLang="zh-TW" sz="2800" dirty="0"/>
              <a:t> (external)</a:t>
            </a:r>
            <a:r>
              <a:rPr lang="zh-TW" altLang="zh-TW" sz="2800" dirty="0" smtClean="0"/>
              <a:t>陳述。</a:t>
            </a:r>
            <a:r>
              <a:rPr lang="zh-TW" altLang="zh-TW" sz="2800" dirty="0"/>
              <a:t>無論何時，人們總是能以這兩種陳述描述所觀察到的社會規則</a:t>
            </a:r>
            <a:endParaRPr lang="zh-TW" altLang="en-US" sz="2600" dirty="0"/>
          </a:p>
        </p:txBody>
      </p:sp>
    </p:spTree>
    <p:extLst>
      <p:ext uri="{BB962C8B-B14F-4D97-AF65-F5344CB8AC3E}">
        <p14:creationId xmlns:p14="http://schemas.microsoft.com/office/powerpoint/2010/main" val="2289078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</a:t>
            </a:r>
            <a:r>
              <a:rPr lang="zh-TW" altLang="en-US" dirty="0"/>
              <a:t>、法律與強制命令之間，如何區別？以及關係為何？</a:t>
            </a:r>
            <a:r>
              <a:rPr lang="en-US" altLang="zh-TW" dirty="0" smtClean="0"/>
              <a:t>(</a:t>
            </a:r>
            <a:r>
              <a:rPr lang="zh-TW" altLang="en-US" dirty="0"/>
              <a:t>二</a:t>
            </a:r>
            <a:r>
              <a:rPr lang="en-US" altLang="zh-TW" dirty="0"/>
              <a:t>)H. L. A. Hart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 algn="just"/>
            <a:r>
              <a:rPr lang="en-US" altLang="zh-TW" sz="2600" dirty="0"/>
              <a:t>(2)</a:t>
            </a:r>
            <a:r>
              <a:rPr lang="zh-TW" altLang="zh-TW" sz="2600" dirty="0"/>
              <a:t>當代英、美法律實證主義的特色，即在於承認人們對於法律所抱持的「內在的觀點」</a:t>
            </a:r>
            <a:r>
              <a:rPr lang="en-US" altLang="zh-TW" sz="2600" dirty="0"/>
              <a:t>(the internal point of view)</a:t>
            </a:r>
            <a:r>
              <a:rPr lang="zh-TW" altLang="en-US" sz="2600" dirty="0"/>
              <a:t>，</a:t>
            </a:r>
            <a:r>
              <a:rPr lang="zh-TW" altLang="zh-TW" sz="2600" dirty="0"/>
              <a:t>代表詮釋學方法的正式引進英國分析實證主義</a:t>
            </a:r>
            <a:r>
              <a:rPr lang="zh-TW" altLang="en-US" sz="2600" dirty="0"/>
              <a:t>。</a:t>
            </a:r>
            <a:r>
              <a:rPr lang="zh-TW" altLang="zh-TW" sz="2600" dirty="0"/>
              <a:t>不過要解釋內在觀點時，我們必須同時與</a:t>
            </a:r>
            <a:r>
              <a:rPr lang="en-US" altLang="zh-TW" sz="2600" dirty="0"/>
              <a:t>Hart</a:t>
            </a:r>
            <a:r>
              <a:rPr lang="zh-TW" altLang="zh-TW" sz="2600" dirty="0"/>
              <a:t>主要批判的對象——極端的或預測式的外在觀點，亦即只以行為外部可觀察之規律性、預測、可能性和徵兆等來檢視法律的觀點，例如命令說對習慣的界定即是，——相對照</a:t>
            </a:r>
            <a:r>
              <a:rPr lang="zh-TW" altLang="zh-TW" sz="2600" dirty="0" smtClean="0"/>
              <a:t>。</a:t>
            </a:r>
            <a:endParaRPr lang="en-US" altLang="zh-TW" sz="2600" dirty="0" smtClean="0"/>
          </a:p>
          <a:p>
            <a:pPr lvl="1" algn="just"/>
            <a:r>
              <a:rPr lang="zh-TW" altLang="en-US" sz="2600" dirty="0" smtClean="0"/>
              <a:t>或許</a:t>
            </a:r>
            <a:r>
              <a:rPr lang="zh-TW" altLang="en-US" sz="2600" dirty="0"/>
              <a:t>台灣人會有在等紅燈時會玩玩儀表版、中控台的習慣，但不能說明這當中有法律存在。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35894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</a:t>
            </a:r>
            <a:r>
              <a:rPr lang="zh-TW" altLang="en-US" dirty="0"/>
              <a:t>、法律與強制命令之間，如何區別？以及關係為何？</a:t>
            </a:r>
            <a:r>
              <a:rPr lang="en-US" altLang="zh-TW" dirty="0" smtClean="0"/>
              <a:t>(</a:t>
            </a:r>
            <a:r>
              <a:rPr lang="zh-TW" altLang="en-US" dirty="0"/>
              <a:t>二</a:t>
            </a:r>
            <a:r>
              <a:rPr lang="en-US" altLang="zh-TW" dirty="0"/>
              <a:t>)H. L. A. Hart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 algn="just"/>
            <a:r>
              <a:rPr lang="en-US" altLang="zh-TW" sz="2600" dirty="0"/>
              <a:t>(3)Hart</a:t>
            </a:r>
            <a:r>
              <a:rPr lang="zh-TW" altLang="zh-TW" sz="2600" dirty="0"/>
              <a:t>認為：「法律作為社會控制之方法的主要功能，並非是見於私人的訴訟或是刑事的追訴，這些雖然重要，但仍舊是補救體系失靈的輔助性措置。法律的主要功能是：在法院之外，法律以各式各樣的方式被用來控制、引導和計畫我們的生活」</a:t>
            </a:r>
            <a:r>
              <a:rPr lang="zh-TW" altLang="en-US" sz="2600" dirty="0"/>
              <a:t>。</a:t>
            </a:r>
            <a:r>
              <a:rPr lang="zh-TW" altLang="zh-TW" sz="2600" dirty="0"/>
              <a:t>因此，</a:t>
            </a:r>
            <a:r>
              <a:rPr lang="en-US" altLang="zh-TW" sz="2600" dirty="0"/>
              <a:t>Hart</a:t>
            </a:r>
            <a:r>
              <a:rPr lang="zh-TW" altLang="zh-TW" sz="2600" dirty="0"/>
              <a:t>認為如果社會規則要存在的話，至少某些人必須將該社會規則所規定之行為，視為整個群體所必須遵從的普遍標準。社會規則除了外在面向之外，尚有「內在」面向</a:t>
            </a:r>
            <a:r>
              <a:rPr lang="en-US" altLang="zh-TW" sz="2600" dirty="0"/>
              <a:t>(internal aspect)</a:t>
            </a:r>
            <a:r>
              <a:rPr lang="zh-TW" altLang="zh-TW" sz="2600" dirty="0"/>
              <a:t>，而外在面向是與社會習慣所共享，並且外在面向表現於觀察者所能夠記錄之規律統一的行為</a:t>
            </a:r>
            <a:r>
              <a:rPr lang="zh-TW" altLang="en-US" sz="2600" dirty="0"/>
              <a:t>。</a:t>
            </a:r>
            <a:r>
              <a:rPr lang="zh-TW" altLang="zh-TW" sz="2600" dirty="0"/>
              <a:t>因此參與該行為或實踐之人的內在態度是重要的</a:t>
            </a:r>
            <a:r>
              <a:rPr lang="zh-TW" altLang="en-US" sz="26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153112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</a:t>
            </a:r>
            <a:r>
              <a:rPr lang="zh-TW" altLang="en-US" dirty="0"/>
              <a:t>、法律與強制命令之間，如何區別？以及關係為何？</a:t>
            </a:r>
            <a:r>
              <a:rPr lang="en-US" altLang="zh-TW" dirty="0" smtClean="0"/>
              <a:t>(</a:t>
            </a:r>
            <a:r>
              <a:rPr lang="zh-TW" altLang="en-US" dirty="0"/>
              <a:t>二</a:t>
            </a:r>
            <a:r>
              <a:rPr lang="en-US" altLang="zh-TW" dirty="0"/>
              <a:t>)H. L. A. Hart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altLang="zh-TW" sz="2600" dirty="0"/>
              <a:t>2.</a:t>
            </a:r>
            <a:r>
              <a:rPr lang="zh-TW" altLang="zh-TW" sz="2600" dirty="0"/>
              <a:t>法律的規範性：批判反思的態度</a:t>
            </a:r>
            <a:endParaRPr lang="en-US" altLang="zh-TW" sz="2600" dirty="0"/>
          </a:p>
          <a:p>
            <a:pPr lvl="2" algn="just"/>
            <a:r>
              <a:rPr lang="en-US" altLang="zh-TW" sz="2600" dirty="0"/>
              <a:t>(1)</a:t>
            </a:r>
            <a:r>
              <a:rPr lang="zh-TW" altLang="zh-TW" sz="2600" dirty="0"/>
              <a:t>這種內在的態度就是「批判反思的態度」</a:t>
            </a:r>
            <a:r>
              <a:rPr lang="en-US" altLang="zh-TW" sz="2600" dirty="0"/>
              <a:t>(critical reflective attitude)</a:t>
            </a:r>
            <a:r>
              <a:rPr lang="zh-TW" altLang="zh-TW" sz="2600" dirty="0"/>
              <a:t>，亦即「當偏離行為發生或有發生之虞時，他們會去批判別人和要求他人遵從，並且當受到這樣的批判和要求時，承認其正當性。對於這樣的批判、要求和承認，我們使用著廣泛的『規範性』語句」，當然，</a:t>
            </a:r>
            <a:r>
              <a:rPr lang="en-US" altLang="zh-TW" sz="2600" dirty="0"/>
              <a:t>Hart</a:t>
            </a:r>
            <a:r>
              <a:rPr lang="zh-TW" altLang="zh-TW" sz="2600" dirty="0"/>
              <a:t>接著表示，這些批判也包括自我批判在內</a:t>
            </a:r>
            <a:r>
              <a:rPr lang="zh-TW" altLang="en-US" sz="2600" dirty="0"/>
              <a:t>。</a:t>
            </a:r>
            <a:r>
              <a:rPr lang="zh-TW" altLang="zh-TW" sz="2600" dirty="0"/>
              <a:t>這種態度在不停紅燈的例子中可以看到，但在停紅燈時不</a:t>
            </a:r>
            <a:r>
              <a:rPr lang="zh-TW" altLang="en-US" sz="2600" dirty="0"/>
              <a:t>玩儀表板</a:t>
            </a:r>
            <a:r>
              <a:rPr lang="zh-TW" altLang="zh-TW" sz="2600" dirty="0"/>
              <a:t>時卻看不到的。</a:t>
            </a:r>
            <a:endParaRPr lang="zh-TW" altLang="en-US" sz="26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36734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</a:t>
            </a:r>
            <a:r>
              <a:rPr lang="zh-TW" altLang="en-US" dirty="0"/>
              <a:t>、法律與強制命令之間，如何區別？以及關係為何？</a:t>
            </a:r>
            <a:r>
              <a:rPr lang="en-US" altLang="zh-TW" dirty="0" smtClean="0"/>
              <a:t>(</a:t>
            </a:r>
            <a:r>
              <a:rPr lang="zh-TW" altLang="en-US" dirty="0"/>
              <a:t>二</a:t>
            </a:r>
            <a:r>
              <a:rPr lang="en-US" altLang="zh-TW" dirty="0"/>
              <a:t>)H. L. A. Hart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 algn="just"/>
            <a:r>
              <a:rPr lang="en-US" altLang="zh-TW" sz="2600" dirty="0"/>
              <a:t>(2)</a:t>
            </a:r>
            <a:r>
              <a:rPr lang="zh-TW" altLang="zh-TW" sz="2600" dirty="0"/>
              <a:t>因此</a:t>
            </a:r>
            <a:r>
              <a:rPr lang="en-US" altLang="zh-TW" sz="2600" dirty="0"/>
              <a:t>Hart</a:t>
            </a:r>
            <a:r>
              <a:rPr lang="zh-TW" altLang="zh-TW" sz="2600" dirty="0"/>
              <a:t>主張：「預測式的詮釋模糊了以下事實，即凡規則存在之處，違反規則的行為，不僅僅構成預測敵對反應或法院制裁的基礎，而且也是這種反應和制裁的理由或論據</a:t>
            </a:r>
            <a:r>
              <a:rPr lang="en-US" altLang="zh-TW" sz="2600" dirty="0"/>
              <a:t>(justification)</a:t>
            </a:r>
            <a:r>
              <a:rPr lang="zh-TW" altLang="zh-TW" sz="2600" dirty="0"/>
              <a:t>」</a:t>
            </a:r>
            <a:r>
              <a:rPr lang="zh-TW" altLang="en-US" sz="2600" dirty="0"/>
              <a:t>。</a:t>
            </a:r>
            <a:r>
              <a:rPr lang="zh-TW" altLang="zh-TW" sz="2600" dirty="0"/>
              <a:t>「說一個人在某規則下負有義務，和預測他在不服從的情形中極可能遭受損害，兩種陳述是不同的」</a:t>
            </a:r>
            <a:r>
              <a:rPr lang="zh-TW" altLang="en-US" sz="2600" dirty="0"/>
              <a:t>。</a:t>
            </a:r>
            <a:r>
              <a:rPr lang="en-US" altLang="zh-TW" sz="2600" dirty="0"/>
              <a:t>Hart</a:t>
            </a:r>
            <a:r>
              <a:rPr lang="zh-TW" altLang="zh-TW" sz="2600" dirty="0"/>
              <a:t>認為命令說運用有關命令與服從的習慣的概念，並不能充分說明有關法律義務之陳述的特徵，此種特徵正是所謂規範性（</a:t>
            </a:r>
            <a:r>
              <a:rPr lang="en-US" altLang="zh-TW" sz="2600" dirty="0"/>
              <a:t>normativity</a:t>
            </a:r>
            <a:r>
              <a:rPr lang="zh-TW" altLang="zh-TW" sz="2600" dirty="0"/>
              <a:t>）的問題</a:t>
            </a:r>
            <a:r>
              <a:rPr lang="zh-TW" altLang="en-US" sz="2600" dirty="0"/>
              <a:t>，</a:t>
            </a:r>
            <a:r>
              <a:rPr lang="zh-TW" altLang="zh-TW" sz="2600" dirty="0"/>
              <a:t>因為所謂習慣不過是外在的行為規律，法律作為一種規則，我們必須探究人們對於行為的內在態度，方能充分掌握規則的理念</a:t>
            </a:r>
            <a:r>
              <a:rPr lang="zh-TW" altLang="en-US" sz="2600" dirty="0"/>
              <a:t>。</a:t>
            </a:r>
            <a:endParaRPr lang="en-US" altLang="zh-TW" sz="26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9854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一、法律與強制命令之間，如何區別？以及關係為何？</a:t>
            </a:r>
            <a:r>
              <a:rPr lang="en-US" altLang="zh-TW" dirty="0"/>
              <a:t>(</a:t>
            </a:r>
            <a:r>
              <a:rPr lang="zh-TW" altLang="en-US" dirty="0"/>
              <a:t>二</a:t>
            </a:r>
            <a:r>
              <a:rPr lang="en-US" altLang="zh-TW" dirty="0"/>
              <a:t>)H. L. A. Hart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dirty="0"/>
              <a:t>3.</a:t>
            </a:r>
            <a:r>
              <a:rPr lang="zh-TW" altLang="zh-TW" sz="2800" dirty="0"/>
              <a:t>初級規則與次級規則</a:t>
            </a:r>
            <a:endParaRPr lang="en-US" altLang="zh-TW" sz="2800" dirty="0"/>
          </a:p>
          <a:p>
            <a:pPr lvl="1" algn="just"/>
            <a:r>
              <a:rPr lang="zh-TW" altLang="en-US" sz="2600" dirty="0"/>
              <a:t>綜合前述，</a:t>
            </a:r>
            <a:r>
              <a:rPr lang="en-US" altLang="zh-TW" sz="2600" dirty="0"/>
              <a:t>Hart</a:t>
            </a:r>
            <a:r>
              <a:rPr lang="zh-TW" altLang="en-US" sz="2600" dirty="0"/>
              <a:t>認為只要是規則，除了需要有外在面向（觀點或陳述）外，還需要有其內在面向（觀點或陳述）。此外，</a:t>
            </a:r>
            <a:r>
              <a:rPr lang="en-US" altLang="zh-TW" sz="2600" dirty="0"/>
              <a:t>Hart</a:t>
            </a:r>
            <a:r>
              <a:rPr lang="zh-TW" altLang="en-US" sz="2600" dirty="0"/>
              <a:t>還進一步認為規則還可以區分成初級規則與次級規則。</a:t>
            </a:r>
            <a:r>
              <a:rPr lang="en-US" altLang="zh-TW" sz="2600" dirty="0"/>
              <a:t>Austin</a:t>
            </a:r>
            <a:r>
              <a:rPr lang="zh-TW" altLang="zh-TW" sz="2600" dirty="0"/>
              <a:t>以為他在「強制命令」這個觀念中找到了「法律科學之關鍵」，</a:t>
            </a:r>
            <a:r>
              <a:rPr lang="en-US" altLang="zh-TW" sz="2600" dirty="0"/>
              <a:t>Hart</a:t>
            </a:r>
            <a:r>
              <a:rPr lang="zh-TW" altLang="zh-TW" sz="2600" dirty="0"/>
              <a:t>認為其實真正的「法律科學之關鍵」就是這二種相關但不同類型的規則的組合</a:t>
            </a:r>
            <a:r>
              <a:rPr lang="zh-TW" altLang="en-US" sz="2600" dirty="0"/>
              <a:t>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237995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一、法律與強制命令之間，如何區別？以及關係為何？</a:t>
            </a:r>
            <a:r>
              <a:rPr lang="en-US" altLang="zh-TW" dirty="0"/>
              <a:t>(</a:t>
            </a:r>
            <a:r>
              <a:rPr lang="zh-TW" altLang="en-US" dirty="0"/>
              <a:t>二</a:t>
            </a:r>
            <a:r>
              <a:rPr lang="en-US" altLang="zh-TW" dirty="0"/>
              <a:t>)H. L. A. Hart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en-US" altLang="zh-TW" sz="2600" dirty="0"/>
              <a:t>(1)Hart</a:t>
            </a:r>
            <a:r>
              <a:rPr lang="zh-TW" altLang="zh-TW" sz="2600" dirty="0"/>
              <a:t>認為：「如果我們要周延地處理法</a:t>
            </a:r>
            <a:r>
              <a:rPr lang="zh-TW" altLang="en-US" sz="2600" dirty="0"/>
              <a:t>律</a:t>
            </a:r>
            <a:r>
              <a:rPr lang="zh-TW" altLang="zh-TW" sz="2600" dirty="0"/>
              <a:t>體系的複雜性，就需要區分二種相關但不同類型的規則。在其中一種類型之規則的規範下（這個類型的規則可以被認為是基本的或初級的類型），不論他們願意或不願意，人們都被要求去做或不做某些行為。另一種類型的規則在某個意義上則是寄生</a:t>
            </a:r>
            <a:r>
              <a:rPr lang="en-US" altLang="zh-TW" sz="2600" dirty="0"/>
              <a:t>(parasitic)</a:t>
            </a:r>
            <a:r>
              <a:rPr lang="zh-TW" altLang="zh-TW" sz="2600" dirty="0"/>
              <a:t>在第一種類型的規則之上，或者說，對第一種類型的規則而言是次級的；因為它們規定了，人類可以透過做或說某些事，而引入新的、取消或修改舊的初級類型規則，或者以各式各樣的方式確定它們的作用範圍，或控制它們的運作。</a:t>
            </a:r>
            <a:r>
              <a:rPr lang="zh-TW" altLang="en-US" sz="2600" dirty="0"/>
              <a:t>」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162932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一、法律與強制命令之間，如何區別？以及關係為何？</a:t>
            </a:r>
            <a:r>
              <a:rPr lang="en-US" altLang="zh-TW" dirty="0"/>
              <a:t>(</a:t>
            </a:r>
            <a:r>
              <a:rPr lang="zh-TW" altLang="en-US" dirty="0"/>
              <a:t>二</a:t>
            </a:r>
            <a:r>
              <a:rPr lang="en-US" altLang="zh-TW" dirty="0"/>
              <a:t>)H. L. A. Hart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1167320"/>
              </p:ext>
            </p:extLst>
          </p:nvPr>
        </p:nvGraphicFramePr>
        <p:xfrm>
          <a:off x="677863" y="2160588"/>
          <a:ext cx="8596312" cy="4023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98156">
                  <a:extLst>
                    <a:ext uri="{9D8B030D-6E8A-4147-A177-3AD203B41FA5}">
                      <a16:colId xmlns:a16="http://schemas.microsoft.com/office/drawing/2014/main" val="4294149694"/>
                    </a:ext>
                  </a:extLst>
                </a:gridCol>
                <a:gridCol w="4298156">
                  <a:extLst>
                    <a:ext uri="{9D8B030D-6E8A-4147-A177-3AD203B41FA5}">
                      <a16:colId xmlns:a16="http://schemas.microsoft.com/office/drawing/2014/main" val="17833202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初級規則的特徵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次級規則的特徵</a:t>
                      </a:r>
                      <a:endParaRPr lang="zh-TW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6242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初級規則設定了惡行</a:t>
                      </a:r>
                      <a:r>
                        <a:rPr lang="en-US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(wrongdoing)</a:t>
                      </a:r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與</a:t>
                      </a:r>
                      <a:r>
                        <a:rPr lang="zh-TW" alt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被</a:t>
                      </a:r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接受</a:t>
                      </a:r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的最低限度行為之間的界線</a:t>
                      </a:r>
                      <a:r>
                        <a:rPr lang="zh-TW" alt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；原生</a:t>
                      </a:r>
                      <a:r>
                        <a:rPr lang="zh-TW" alt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的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人類可以透過做或說某些事，而引入新的、取消或修改舊的初級類型規則</a:t>
                      </a:r>
                      <a:r>
                        <a:rPr lang="zh-TW" alt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；寄生的。</a:t>
                      </a:r>
                      <a:endParaRPr lang="zh-TW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6092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課以義務</a:t>
                      </a:r>
                      <a:r>
                        <a:rPr lang="en-US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(impose duties)</a:t>
                      </a:r>
                      <a:r>
                        <a:rPr lang="zh-TW" alt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。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授予權力</a:t>
                      </a:r>
                      <a:r>
                        <a:rPr lang="en-US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(confer powers)</a:t>
                      </a:r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，包括公共的或私人的。</a:t>
                      </a:r>
                      <a:endParaRPr lang="zh-TW" altLang="en-US" sz="2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038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規範的對象是人們具體的</a:t>
                      </a:r>
                      <a:r>
                        <a:rPr lang="en-US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(physical)</a:t>
                      </a:r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行動或變動</a:t>
                      </a:r>
                      <a:r>
                        <a:rPr lang="zh-TW" alt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。</a:t>
                      </a:r>
                      <a:endParaRPr lang="zh-TW" alt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規定了不只是具體</a:t>
                      </a:r>
                      <a:r>
                        <a:rPr lang="zh-TW" alt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的</a:t>
                      </a:r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行為或變動的規則，也規定了導致責任或義務的創設或改變，此二者所需的相關運作方式</a:t>
                      </a:r>
                      <a:r>
                        <a:rPr lang="zh-TW" alt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。</a:t>
                      </a:r>
                      <a:endParaRPr lang="zh-TW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3169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09907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一、法律與強制命令之間，如何區別？以及關係為何？</a:t>
            </a:r>
            <a:r>
              <a:rPr lang="en-US" altLang="zh-TW" dirty="0"/>
              <a:t>(</a:t>
            </a:r>
            <a:r>
              <a:rPr lang="zh-TW" altLang="en-US" dirty="0"/>
              <a:t>二</a:t>
            </a:r>
            <a:r>
              <a:rPr lang="en-US" altLang="zh-TW" dirty="0"/>
              <a:t>)H. L. A. Hart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sz="2800" dirty="0">
                <a:solidFill>
                  <a:schemeClr val="dk1"/>
                </a:solidFill>
              </a:rPr>
              <a:t>很明顯，</a:t>
            </a:r>
            <a:r>
              <a:rPr lang="en-US" altLang="zh-TW" sz="2800" dirty="0">
                <a:solidFill>
                  <a:schemeClr val="dk1"/>
                </a:solidFill>
              </a:rPr>
              <a:t>Hart</a:t>
            </a:r>
            <a:r>
              <a:rPr lang="zh-TW" altLang="en-US" sz="2800" dirty="0">
                <a:solidFill>
                  <a:schemeClr val="dk1"/>
                </a:solidFill>
              </a:rPr>
              <a:t>對於初級規則的描述，具有相當濃厚的英美法的、前國家的色彩。另一方面，他關於次級規則的描述，則具有相當程度的社會化、國家化的色彩。</a:t>
            </a:r>
            <a:endParaRPr lang="zh-TW" altLang="en-US" sz="2800" dirty="0"/>
          </a:p>
          <a:p>
            <a:pPr algn="just"/>
            <a:r>
              <a:rPr lang="zh-TW" altLang="zh-TW" sz="2800" dirty="0"/>
              <a:t>初級規則設定了惡行與可接受的最低限度行為之間的界線，但是，我們可以發現有三個缺陷，致使一個成熟的法律體系必須超越這些「最低限度的自然法」之外另訂其他的規則。</a:t>
            </a:r>
            <a:endParaRPr lang="en-US" altLang="zh-TW" sz="28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74430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法理學的問題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TW" sz="2800" dirty="0"/>
              <a:t>Martin P. Golding</a:t>
            </a:r>
            <a:r>
              <a:rPr lang="zh-TW" altLang="zh-TW" sz="2800" dirty="0"/>
              <a:t>：「『何謂法律？』是一個具有長遠歷史的問題，人們也曾給過很多的答案。」，但是這些答案並非雜亂無章，「這些答案並不是針對同一個問題的不同回答，而是對於有關法律本質的不同問題的回答。這一點並不足為奇，因為法律本來就是一種複雜的現象，人們儘可從各種不同的觀點和興趣來觀察它的諸般要素」</a:t>
            </a:r>
            <a:endParaRPr lang="zh-TW" altLang="en-US" sz="28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56703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一、法律與強制命令之間，如何區別？以及關係為何？</a:t>
            </a:r>
            <a:r>
              <a:rPr lang="en-US" altLang="zh-TW" dirty="0"/>
              <a:t>(</a:t>
            </a:r>
            <a:r>
              <a:rPr lang="zh-TW" altLang="en-US" dirty="0"/>
              <a:t>二</a:t>
            </a:r>
            <a:r>
              <a:rPr lang="en-US" altLang="zh-TW" dirty="0"/>
              <a:t>)H. L. A. Hart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8082796"/>
              </p:ext>
            </p:extLst>
          </p:nvPr>
        </p:nvGraphicFramePr>
        <p:xfrm>
          <a:off x="677863" y="2160588"/>
          <a:ext cx="8596312" cy="4023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98156">
                  <a:extLst>
                    <a:ext uri="{9D8B030D-6E8A-4147-A177-3AD203B41FA5}">
                      <a16:colId xmlns:a16="http://schemas.microsoft.com/office/drawing/2014/main" val="468337582"/>
                    </a:ext>
                  </a:extLst>
                </a:gridCol>
                <a:gridCol w="4298156">
                  <a:extLst>
                    <a:ext uri="{9D8B030D-6E8A-4147-A177-3AD203B41FA5}">
                      <a16:colId xmlns:a16="http://schemas.microsoft.com/office/drawing/2014/main" val="25211706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初級規則的三大缺陷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次級規則的補正</a:t>
                      </a:r>
                      <a:endParaRPr lang="zh-TW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0036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不確定性</a:t>
                      </a:r>
                      <a:r>
                        <a:rPr lang="en-US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(uncertainty)</a:t>
                      </a:r>
                      <a:r>
                        <a:rPr lang="zh-TW" alt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</a:t>
                      </a:r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亦即惡行與可接受的最低限度行為之間的界線往往不明確，甚至到了不能稱為規則的地步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承認規則</a:t>
                      </a:r>
                      <a:r>
                        <a:rPr lang="en-US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(rule of recognition)</a:t>
                      </a:r>
                      <a:endParaRPr lang="zh-TW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836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靜態</a:t>
                      </a:r>
                      <a:r>
                        <a:rPr lang="zh-TW" alt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性</a:t>
                      </a:r>
                      <a:r>
                        <a:rPr lang="en-US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(static)</a:t>
                      </a:r>
                      <a:r>
                        <a:rPr lang="zh-TW" alt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</a:t>
                      </a:r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往往跟不上變化快速的社會環境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變更規則</a:t>
                      </a:r>
                      <a:r>
                        <a:rPr lang="en-US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(rule of change)</a:t>
                      </a:r>
                      <a:endParaRPr lang="zh-TW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6644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無效率性</a:t>
                      </a:r>
                      <a:r>
                        <a:rPr lang="en-US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(inefficiency)</a:t>
                      </a:r>
                      <a:r>
                        <a:rPr lang="zh-TW" alt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</a:t>
                      </a:r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亦即對於某一初級規則是否被違反往往欠缺終局的、權威的決定</a:t>
                      </a:r>
                      <a:r>
                        <a:rPr lang="zh-TW" alt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。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裁判規則</a:t>
                      </a:r>
                      <a:r>
                        <a:rPr lang="en-US" altLang="zh-TW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(rule of adjudication)</a:t>
                      </a:r>
                      <a:endParaRPr lang="zh-TW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793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64807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一、法律與強制命令之間，如何區別？以及關係為何？</a:t>
            </a:r>
            <a:r>
              <a:rPr lang="en-US" altLang="zh-TW" dirty="0"/>
              <a:t>(</a:t>
            </a:r>
            <a:r>
              <a:rPr lang="zh-TW" altLang="en-US" dirty="0"/>
              <a:t>二</a:t>
            </a:r>
            <a:r>
              <a:rPr lang="en-US" altLang="zh-TW" dirty="0"/>
              <a:t>)H. L. A. Hart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 algn="just"/>
            <a:r>
              <a:rPr lang="zh-TW" altLang="en-US" sz="2600" dirty="0"/>
              <a:t>後來</a:t>
            </a:r>
            <a:r>
              <a:rPr lang="en-US" altLang="zh-TW" sz="2600" dirty="0"/>
              <a:t>Hart</a:t>
            </a:r>
            <a:r>
              <a:rPr lang="zh-TW" altLang="en-US" sz="2600" dirty="0"/>
              <a:t>將</a:t>
            </a:r>
            <a:r>
              <a:rPr lang="zh-TW" altLang="zh-TW" sz="2600" dirty="0"/>
              <a:t>承認規則</a:t>
            </a:r>
            <a:r>
              <a:rPr lang="zh-TW" altLang="en-US" sz="2600" dirty="0"/>
              <a:t>、</a:t>
            </a:r>
            <a:r>
              <a:rPr lang="zh-TW" altLang="zh-TW" sz="2600" dirty="0"/>
              <a:t>變更規則與裁判規則</a:t>
            </a:r>
            <a:r>
              <a:rPr lang="zh-TW" altLang="en-US" sz="2600" dirty="0"/>
              <a:t>，都統稱為承認規則。</a:t>
            </a:r>
            <a:endParaRPr lang="en-US" altLang="zh-TW" sz="2600" dirty="0"/>
          </a:p>
          <a:p>
            <a:pPr lvl="1" algn="just"/>
            <a:r>
              <a:rPr lang="en-US" altLang="zh-TW" sz="2600" dirty="0"/>
              <a:t>Hart</a:t>
            </a:r>
            <a:r>
              <a:rPr lang="zh-TW" altLang="zh-TW" sz="2600" dirty="0"/>
              <a:t>為英國的法律體系提供了承認規則的主要成分：「女王在國會所制定的便是法律」</a:t>
            </a:r>
            <a:r>
              <a:rPr lang="zh-TW" altLang="en-US" sz="2600" dirty="0"/>
              <a:t>（</a:t>
            </a:r>
            <a:r>
              <a:rPr lang="en-US" altLang="zh-TW" sz="2600" dirty="0"/>
              <a:t>What the Queen in Parliament enacts is law</a:t>
            </a:r>
            <a:r>
              <a:rPr lang="zh-TW" altLang="en-US" sz="2600" dirty="0"/>
              <a:t>）。</a:t>
            </a:r>
            <a:endParaRPr lang="en-US" altLang="zh-TW" sz="2600" dirty="0"/>
          </a:p>
          <a:p>
            <a:pPr lvl="1" algn="just"/>
            <a:r>
              <a:rPr lang="en-US" altLang="zh-TW" sz="2600" dirty="0"/>
              <a:t>Hart</a:t>
            </a:r>
            <a:r>
              <a:rPr lang="zh-TW" altLang="zh-TW" sz="2600" dirty="0"/>
              <a:t>提出這三種缺陷與救濟的模式，毋寧是從理論上或架構上立論，而不是歷史的說明，但是卻相當程度證立了現代社會的立法機構、法院及相關執行機關等的</a:t>
            </a:r>
            <a:r>
              <a:rPr lang="zh-TW" altLang="zh-TW" sz="2600" dirty="0" smtClean="0"/>
              <a:t>存在</a:t>
            </a:r>
            <a:r>
              <a:rPr lang="zh-TW" altLang="en-US" sz="2600" dirty="0" smtClean="0"/>
              <a:t>。</a:t>
            </a:r>
            <a:endParaRPr lang="zh-TW" altLang="en-US" sz="2600" dirty="0"/>
          </a:p>
        </p:txBody>
      </p:sp>
    </p:spTree>
    <p:extLst>
      <p:ext uri="{BB962C8B-B14F-4D97-AF65-F5344CB8AC3E}">
        <p14:creationId xmlns:p14="http://schemas.microsoft.com/office/powerpoint/2010/main" val="28406333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一、法律與強制命令之間</a:t>
            </a:r>
            <a:r>
              <a:rPr lang="zh-TW" altLang="en-US" dirty="0" smtClean="0"/>
              <a:t>，如何</a:t>
            </a:r>
            <a:r>
              <a:rPr lang="zh-TW" altLang="en-US" dirty="0"/>
              <a:t>區別？以及關係</a:t>
            </a:r>
            <a:r>
              <a:rPr lang="zh-TW" altLang="en-US" dirty="0" smtClean="0"/>
              <a:t>為何？</a:t>
            </a:r>
            <a:r>
              <a:rPr lang="zh-TW" altLang="en-US" dirty="0"/>
              <a:t> （三）</a:t>
            </a:r>
            <a:r>
              <a:rPr lang="en-US" altLang="zh-TW" dirty="0"/>
              <a:t>Sir Henry Maine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zh-TW" altLang="en-US" sz="3200" dirty="0"/>
              <a:t>（三）</a:t>
            </a:r>
            <a:r>
              <a:rPr lang="en-US" altLang="zh-TW" sz="3200" dirty="0"/>
              <a:t>Sir Henry Maine (1822- 1888)</a:t>
            </a:r>
            <a:r>
              <a:rPr lang="zh-TW" altLang="zh-TW" sz="3200" dirty="0"/>
              <a:t>：命令說是特定歷史情境下的產物</a:t>
            </a:r>
            <a:endParaRPr lang="en-US" altLang="zh-TW" sz="3200" dirty="0"/>
          </a:p>
          <a:p>
            <a:pPr lvl="1" algn="just"/>
            <a:r>
              <a:rPr lang="en-US" altLang="zh-TW" sz="2800" dirty="0"/>
              <a:t>Maine</a:t>
            </a:r>
            <a:r>
              <a:rPr lang="zh-TW" altLang="en-US" sz="2800" dirty="0"/>
              <a:t>為</a:t>
            </a:r>
            <a:r>
              <a:rPr lang="zh-TW" altLang="zh-TW" sz="2800" dirty="0"/>
              <a:t>英格蘭人，醫生之子。年輕時就讀於劍橋大學</a:t>
            </a:r>
            <a:r>
              <a:rPr lang="en-US" altLang="zh-TW" sz="2800" dirty="0"/>
              <a:t>Pembroke</a:t>
            </a:r>
            <a:r>
              <a:rPr lang="zh-TW" altLang="zh-TW" sz="2800" dirty="0"/>
              <a:t>學院</a:t>
            </a:r>
            <a:r>
              <a:rPr lang="zh-TW" altLang="en-US" sz="2800" dirty="0"/>
              <a:t>，</a:t>
            </a:r>
            <a:r>
              <a:rPr lang="zh-TW" altLang="zh-TW" sz="2800" dirty="0"/>
              <a:t>在學期間獲得多項古典文獻學</a:t>
            </a:r>
            <a:r>
              <a:rPr lang="en-US" altLang="zh-TW" sz="2800" dirty="0"/>
              <a:t>(classics)</a:t>
            </a:r>
            <a:r>
              <a:rPr lang="zh-TW" altLang="zh-TW" sz="2800" dirty="0"/>
              <a:t>與詩作的獎章。由於成績突出，在</a:t>
            </a:r>
            <a:r>
              <a:rPr lang="en-US" altLang="zh-TW" sz="2800" dirty="0"/>
              <a:t>1844</a:t>
            </a:r>
            <a:r>
              <a:rPr lang="zh-TW" altLang="zh-TW" sz="2800" dirty="0"/>
              <a:t>年擔任劍橋大學</a:t>
            </a:r>
            <a:r>
              <a:rPr lang="en-US" altLang="zh-TW" sz="2800" dirty="0"/>
              <a:t>Trinity Hall</a:t>
            </a:r>
            <a:r>
              <a:rPr lang="zh-TW" altLang="zh-TW" sz="2800" dirty="0"/>
              <a:t>學院的</a:t>
            </a:r>
            <a:r>
              <a:rPr lang="en-US" altLang="zh-TW" sz="2800" dirty="0"/>
              <a:t>Tutor</a:t>
            </a:r>
            <a:r>
              <a:rPr lang="zh-TW" altLang="zh-TW" sz="2800" dirty="0"/>
              <a:t>，</a:t>
            </a:r>
            <a:r>
              <a:rPr lang="en-US" altLang="zh-TW" sz="2800" dirty="0"/>
              <a:t>1847</a:t>
            </a:r>
            <a:r>
              <a:rPr lang="zh-TW" altLang="zh-TW" sz="2800" dirty="0"/>
              <a:t>年時</a:t>
            </a:r>
            <a:r>
              <a:rPr lang="en-US" altLang="zh-TW" sz="2800" dirty="0"/>
              <a:t>Maine</a:t>
            </a:r>
            <a:r>
              <a:rPr lang="zh-TW" altLang="zh-TW" sz="2800" dirty="0"/>
              <a:t>獲得劍橋大學的欽定羅馬法教授</a:t>
            </a:r>
            <a:r>
              <a:rPr lang="en-US" altLang="zh-TW" sz="2800" dirty="0"/>
              <a:t>(</a:t>
            </a:r>
            <a:r>
              <a:rPr lang="en-US" altLang="zh-TW" sz="2800" dirty="0" err="1"/>
              <a:t>Regius</a:t>
            </a:r>
            <a:r>
              <a:rPr lang="en-US" altLang="zh-TW" sz="2800" dirty="0"/>
              <a:t> Professor of Civil Law)</a:t>
            </a:r>
            <a:r>
              <a:rPr lang="zh-TW" altLang="zh-TW" sz="2800" dirty="0"/>
              <a:t>職位的任命</a:t>
            </a:r>
            <a:r>
              <a:rPr lang="zh-TW" altLang="en-US" sz="2800" dirty="0"/>
              <a:t>。</a:t>
            </a:r>
            <a:r>
              <a:rPr lang="zh-TW" altLang="zh-TW" sz="2800" dirty="0"/>
              <a:t>同年</a:t>
            </a:r>
            <a:r>
              <a:rPr lang="en-US" altLang="zh-TW" sz="2800" dirty="0"/>
              <a:t>Maine</a:t>
            </a:r>
            <a:r>
              <a:rPr lang="zh-TW" altLang="zh-TW" sz="2800" dirty="0"/>
              <a:t>結婚，</a:t>
            </a:r>
            <a:r>
              <a:rPr lang="en-US" altLang="zh-TW" sz="2800" dirty="0"/>
              <a:t>1852</a:t>
            </a:r>
            <a:r>
              <a:rPr lang="zh-TW" altLang="zh-TW" sz="2800" dirty="0"/>
              <a:t>年擔任倫敦律師學院</a:t>
            </a:r>
            <a:r>
              <a:rPr lang="en-US" altLang="zh-TW" sz="2800" dirty="0"/>
              <a:t>(Inns of Court)</a:t>
            </a:r>
            <a:r>
              <a:rPr lang="zh-TW" altLang="zh-TW" sz="2800" dirty="0"/>
              <a:t>法理學教職。</a:t>
            </a:r>
            <a:r>
              <a:rPr lang="en-US" altLang="zh-TW" sz="2800" dirty="0"/>
              <a:t>1860</a:t>
            </a:r>
            <a:r>
              <a:rPr lang="zh-TW" altLang="zh-TW" sz="2800" dirty="0"/>
              <a:t>年代，</a:t>
            </a:r>
            <a:r>
              <a:rPr lang="en-US" altLang="zh-TW" sz="2800" dirty="0"/>
              <a:t>Maine</a:t>
            </a:r>
            <a:r>
              <a:rPr lang="zh-TW" altLang="zh-TW" sz="2800" dirty="0"/>
              <a:t>主要擔任英國在印度殖民地政府的職位。</a:t>
            </a:r>
            <a:r>
              <a:rPr lang="en-US" altLang="zh-TW" sz="2800" dirty="0"/>
              <a:t>1877</a:t>
            </a:r>
            <a:r>
              <a:rPr lang="zh-TW" altLang="zh-TW" sz="2800" dirty="0"/>
              <a:t>年</a:t>
            </a:r>
            <a:r>
              <a:rPr lang="en-US" altLang="zh-TW" sz="2800" dirty="0"/>
              <a:t>Maine</a:t>
            </a:r>
            <a:r>
              <a:rPr lang="zh-TW" altLang="zh-TW" sz="2800" dirty="0"/>
              <a:t>成為劍橋大學</a:t>
            </a:r>
            <a:r>
              <a:rPr lang="en-US" altLang="zh-TW" sz="2800" dirty="0"/>
              <a:t>Trinity Hall</a:t>
            </a:r>
            <a:r>
              <a:rPr lang="zh-TW" altLang="zh-TW" sz="2800" dirty="0"/>
              <a:t>學院的院長。</a:t>
            </a:r>
            <a:endParaRPr lang="en-US" altLang="zh-TW" sz="28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31263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一、法律與強制命令之間，如何區別？以及關係為何？ （三）</a:t>
            </a:r>
            <a:r>
              <a:rPr lang="en-US" altLang="zh-TW" dirty="0"/>
              <a:t>Sir Henry Maine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2" algn="just"/>
            <a:r>
              <a:rPr lang="en-US" altLang="zh-TW" sz="2600" dirty="0"/>
              <a:t>Maine</a:t>
            </a:r>
            <a:r>
              <a:rPr lang="zh-TW" altLang="en-US" sz="2600" dirty="0"/>
              <a:t>才華橫溢、閱歷豐富，是位「雅俗共賞」的學者與評論家，其著作有：</a:t>
            </a:r>
            <a:endParaRPr lang="en-US" altLang="zh-TW" sz="2600" dirty="0"/>
          </a:p>
          <a:p>
            <a:pPr lvl="2" algn="just"/>
            <a:r>
              <a:rPr lang="en-US" altLang="zh-TW" sz="2000" dirty="0"/>
              <a:t>《</a:t>
            </a:r>
            <a:r>
              <a:rPr lang="zh-TW" altLang="en-US" sz="2000" dirty="0"/>
              <a:t>古代法</a:t>
            </a:r>
            <a:r>
              <a:rPr lang="en-US" altLang="zh-TW" sz="2000" dirty="0"/>
              <a:t>》Ancient Law: Its Connection with the Early History of Society and Its Relation to Modern Ideas (1861)</a:t>
            </a:r>
            <a:r>
              <a:rPr lang="zh-TW" altLang="en-US" sz="2000" dirty="0"/>
              <a:t>、</a:t>
            </a:r>
            <a:r>
              <a:rPr lang="en-US" altLang="zh-TW" sz="2000" dirty="0"/>
              <a:t>Village Community (1871)</a:t>
            </a:r>
            <a:r>
              <a:rPr lang="zh-TW" altLang="en-US" sz="2000" dirty="0"/>
              <a:t>、</a:t>
            </a:r>
            <a:r>
              <a:rPr lang="en-US" altLang="zh-TW" sz="2000" dirty="0"/>
              <a:t>Early History of Institutions (1874)</a:t>
            </a:r>
            <a:r>
              <a:rPr lang="zh-TW" altLang="en-US" sz="2000" dirty="0"/>
              <a:t>、</a:t>
            </a:r>
            <a:r>
              <a:rPr lang="en-US" altLang="zh-TW" sz="2000" dirty="0"/>
              <a:t>International Law (1888)</a:t>
            </a:r>
            <a:r>
              <a:rPr lang="zh-TW" altLang="en-US" sz="2000" dirty="0"/>
              <a:t>。</a:t>
            </a:r>
            <a:endParaRPr lang="en-US" altLang="zh-TW" sz="2000" dirty="0"/>
          </a:p>
          <a:p>
            <a:pPr lvl="2" algn="just"/>
            <a:r>
              <a:rPr lang="en-US" altLang="zh-TW" sz="2600" dirty="0"/>
              <a:t>Maine</a:t>
            </a:r>
            <a:r>
              <a:rPr lang="zh-TW" altLang="zh-TW" sz="2600" dirty="0"/>
              <a:t>在《古代法》</a:t>
            </a:r>
            <a:r>
              <a:rPr lang="zh-TW" altLang="en-US" sz="2600" dirty="0"/>
              <a:t>一書中</a:t>
            </a:r>
            <a:r>
              <a:rPr lang="zh-TW" altLang="zh-TW" sz="2600" dirty="0"/>
              <a:t>指出：</a:t>
            </a:r>
            <a:r>
              <a:rPr lang="zh-TW" altLang="en-US" sz="2600" dirty="0"/>
              <a:t>「</a:t>
            </a:r>
            <a:r>
              <a:rPr lang="zh-TW" altLang="zh-TW" sz="2600" dirty="0"/>
              <a:t>進步的社會發展趨勢，迄今為止</a:t>
            </a:r>
            <a:r>
              <a:rPr lang="en-US" altLang="zh-TW" sz="2600" dirty="0"/>
              <a:t>(hitherto)</a:t>
            </a:r>
            <a:r>
              <a:rPr lang="zh-TW" altLang="zh-TW" sz="2600" dirty="0"/>
              <a:t>，係從身份趨於契約</a:t>
            </a:r>
            <a:r>
              <a:rPr lang="en-US" altLang="zh-TW" sz="2600" dirty="0"/>
              <a:t>(from status to contract)</a:t>
            </a:r>
            <a:r>
              <a:rPr lang="zh-TW" altLang="zh-TW" sz="2600" dirty="0"/>
              <a:t>的發展」</a:t>
            </a:r>
            <a:r>
              <a:rPr lang="zh-TW" altLang="en-US" sz="2600" dirty="0"/>
              <a:t>。讓人從不因自己意志而改變的身份關係解放，奠定契約自由、私法自治的理論基礎。</a:t>
            </a:r>
            <a:endParaRPr lang="zh-TW" altLang="zh-TW" sz="26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040921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一、法律與強制命令之間，如何區別？以及關係為何？ （三）</a:t>
            </a:r>
            <a:r>
              <a:rPr lang="en-US" altLang="zh-TW" dirty="0"/>
              <a:t>Sir Henry Maine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 algn="just"/>
            <a:r>
              <a:rPr lang="zh-TW" altLang="en-US" sz="2000" dirty="0"/>
              <a:t>唐律「議請減贖」，因身份而異刑罰：</a:t>
            </a:r>
            <a:endParaRPr lang="en-US" altLang="zh-TW" sz="2000" dirty="0"/>
          </a:p>
          <a:p>
            <a:pPr lvl="2" algn="just"/>
            <a:r>
              <a:rPr lang="zh-TW" altLang="en-US" sz="2000" dirty="0"/>
              <a:t>議（八議）：親（皇帝之袒免以上親、太皇太后、皇太后之緦麻以上親、皇后之小功以上親）、故（故舊）、賢（大德行）、能（大才業）、功（大功勳）、貴（職事官三品以上、散官二品以上、爵一品）、勤（大勤勞）、賓（承先代之後，為國賓者）。</a:t>
            </a:r>
            <a:endParaRPr lang="en-US" altLang="zh-TW" sz="2000" dirty="0"/>
          </a:p>
          <a:p>
            <a:pPr lvl="2" algn="just"/>
            <a:r>
              <a:rPr lang="zh-TW" altLang="en-US" sz="2000" dirty="0"/>
              <a:t>請：一曰皇太子妃之大功以上親、二曰應議者之期以上親及孫、三曰官爵五品以上之官人。</a:t>
            </a:r>
            <a:endParaRPr lang="en-US" altLang="zh-TW" sz="2000" dirty="0"/>
          </a:p>
          <a:p>
            <a:pPr lvl="2" algn="just"/>
            <a:r>
              <a:rPr lang="zh-TW" altLang="en-US" sz="2000" dirty="0"/>
              <a:t>減：一曰六品、七品官；二曰請者之祖父母、父母、兄弟姊妹、妻、子孫。</a:t>
            </a:r>
            <a:endParaRPr lang="en-US" altLang="zh-TW" sz="2000" dirty="0"/>
          </a:p>
          <a:p>
            <a:pPr lvl="2" algn="just"/>
            <a:r>
              <a:rPr lang="zh-TW" altLang="en-US" sz="2000" dirty="0"/>
              <a:t>贖：一曰議請減者，二月八、九品官；三曰七品官之之祖父母、父母、妻、子孫。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837341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一、法律與強制命令之間，如何區別？以及關係為何？ （三）</a:t>
            </a:r>
            <a:r>
              <a:rPr lang="en-US" altLang="zh-TW" dirty="0"/>
              <a:t>Sir Henry Maine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zh-TW" altLang="en-US" sz="2400" dirty="0"/>
              <a:t>所謂從身份到契約，就是每個人的法律關係取決於不因自己意志而改變的身份關係，變成取決於每個人的（能力與）同意。</a:t>
            </a:r>
            <a:endParaRPr lang="en-US" altLang="zh-TW" sz="2400" dirty="0"/>
          </a:p>
          <a:p>
            <a:pPr lvl="1" algn="just"/>
            <a:r>
              <a:rPr lang="zh-TW" altLang="en-US" sz="2400" dirty="0"/>
              <a:t>家庭內部：從長幼有序、男女有別到平等溝通、男女平等。</a:t>
            </a:r>
            <a:endParaRPr lang="en-US" altLang="zh-TW" sz="2400" dirty="0"/>
          </a:p>
          <a:p>
            <a:pPr lvl="1" algn="just"/>
            <a:r>
              <a:rPr lang="zh-TW" altLang="en-US" sz="2400" dirty="0"/>
              <a:t>社會構成：從宗親會、家族企業到各種功能社團、股份有限公司。</a:t>
            </a:r>
            <a:endParaRPr lang="en-US" altLang="zh-TW" sz="2400" dirty="0"/>
          </a:p>
          <a:p>
            <a:pPr lvl="1" algn="just"/>
            <a:r>
              <a:rPr lang="zh-TW" altLang="en-US" sz="2400" dirty="0"/>
              <a:t>企業用人：沒有攀親帶故，也沒有論資排輩，只有以績效、競爭為依據的給付與對待給付。</a:t>
            </a:r>
            <a:endParaRPr lang="en-US" altLang="zh-TW" sz="2400" dirty="0"/>
          </a:p>
          <a:p>
            <a:pPr lvl="1"/>
            <a:r>
              <a:rPr lang="zh-TW" altLang="en-US" sz="2400" dirty="0"/>
              <a:t>公眾事務：不再世襲繼承、裙帶政治，而是政黨政治、民主選舉。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657717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一、法律與強制命令之間，如何區別？以及關係為何？ （三）</a:t>
            </a:r>
            <a:r>
              <a:rPr lang="en-US" altLang="zh-TW" dirty="0"/>
              <a:t>Sir Henry Maine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zh-TW" altLang="en-US" sz="2800" dirty="0"/>
              <a:t>可以透過自己的意志與努力來改變自己的法律關係，其前提與結果是什麼</a:t>
            </a:r>
            <a:r>
              <a:rPr lang="en-US" altLang="zh-TW" sz="2800" dirty="0" smtClean="0"/>
              <a:t>?</a:t>
            </a:r>
          </a:p>
          <a:p>
            <a:pPr lvl="1" algn="just"/>
            <a:r>
              <a:rPr lang="zh-TW" altLang="en-US" sz="2600" dirty="0" smtClean="0"/>
              <a:t>前提</a:t>
            </a:r>
            <a:r>
              <a:rPr lang="zh-TW" altLang="en-US" sz="2600" dirty="0"/>
              <a:t>：人人平等才有自由意志下的契約，為了確保契約的實踐，完整保障每個人意思表示的健全不受詐欺、脅迫；私人間的約定除有重大事由外，享有完整法律效力，不受他人干涉</a:t>
            </a:r>
            <a:r>
              <a:rPr lang="zh-TW" altLang="en-US" sz="2600" dirty="0" smtClean="0"/>
              <a:t>。</a:t>
            </a:r>
            <a:endParaRPr lang="en-US" altLang="zh-TW" sz="2600" dirty="0" smtClean="0"/>
          </a:p>
          <a:p>
            <a:pPr lvl="1" algn="just"/>
            <a:r>
              <a:rPr lang="zh-TW" altLang="en-US" sz="2600" dirty="0" smtClean="0"/>
              <a:t>結果</a:t>
            </a:r>
            <a:r>
              <a:rPr lang="zh-TW" altLang="en-US" sz="2600" dirty="0"/>
              <a:t>就是我想要什麼人生，我可以自己規劃、努力，只要法律不要朝令夕改（法律也是大多數的我們同意過的），我就有可能達成我的理想，於是我的人生是我的人生，我的國家是我的國家。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42368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一、法律與強制命令之間，如何區別？以及關係為何？ （三）</a:t>
            </a:r>
            <a:r>
              <a:rPr lang="en-US" altLang="zh-TW" dirty="0"/>
              <a:t>Sir Henry Maine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TW" sz="2800" dirty="0"/>
              <a:t>1.Maine</a:t>
            </a:r>
            <a:r>
              <a:rPr lang="zh-TW" altLang="en-US" sz="2800" dirty="0"/>
              <a:t>是英國歷史法學派的代表人物，由於當時英國正處國力顛峰，為日不落帝國，因此對於「歷史」的看法是</a:t>
            </a:r>
            <a:r>
              <a:rPr lang="zh-TW" altLang="zh-TW" sz="2800" dirty="0"/>
              <a:t>樂觀而急切</a:t>
            </a:r>
            <a:r>
              <a:rPr lang="zh-TW" altLang="en-US" sz="2800" dirty="0"/>
              <a:t>的；相對地，日耳曼歷史法學派</a:t>
            </a:r>
            <a:r>
              <a:rPr lang="en-US" altLang="zh-TW" sz="2800" dirty="0"/>
              <a:t>Friedrich Carl von </a:t>
            </a:r>
            <a:r>
              <a:rPr lang="en-US" altLang="zh-TW" sz="2800" dirty="0" err="1"/>
              <a:t>Savigny</a:t>
            </a:r>
            <a:r>
              <a:rPr lang="en-US" altLang="zh-TW" sz="2800" dirty="0"/>
              <a:t> (1779- 1861)</a:t>
            </a:r>
            <a:r>
              <a:rPr lang="zh-TW" altLang="en-US" sz="2800" dirty="0"/>
              <a:t>，因其所處年代德語世界積弱不振，有三分之一領土被拿破崙佔領，因此對於「歷史」的看法毋寧是</a:t>
            </a:r>
            <a:r>
              <a:rPr lang="zh-TW" altLang="zh-TW" sz="2800" dirty="0"/>
              <a:t>悲觀而焦慮</a:t>
            </a:r>
            <a:r>
              <a:rPr lang="zh-TW" altLang="en-US" sz="2800" dirty="0"/>
              <a:t>的。但共通點是：對於法律等相關事務的看法，都有一定程度相對主義的傾向。</a:t>
            </a:r>
            <a:endParaRPr lang="en-US" altLang="zh-TW" sz="28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026787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一、法律與強制命令之間，如何區別？以及關係為何？ （三）</a:t>
            </a:r>
            <a:r>
              <a:rPr lang="en-US" altLang="zh-TW" dirty="0"/>
              <a:t>Sir Henry Maine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altLang="zh-TW" sz="2800" dirty="0"/>
              <a:t>2. Maine</a:t>
            </a:r>
            <a:r>
              <a:rPr lang="zh-TW" altLang="zh-TW" sz="2800" dirty="0"/>
              <a:t>認為法律是一定時空下的產物，即便是</a:t>
            </a:r>
            <a:r>
              <a:rPr lang="en-US" altLang="zh-TW" sz="2800" dirty="0"/>
              <a:t>Bentham</a:t>
            </a:r>
            <a:r>
              <a:rPr lang="zh-TW" altLang="zh-TW" sz="2800" dirty="0"/>
              <a:t>與</a:t>
            </a:r>
            <a:r>
              <a:rPr lang="en-US" altLang="zh-TW" sz="2800" dirty="0"/>
              <a:t>Austin</a:t>
            </a:r>
            <a:r>
              <a:rPr lang="zh-TW" altLang="zh-TW" sz="2800" dirty="0"/>
              <a:t>的理論本身也是特定歷史情境下的產物；例如他們之所以強調「主權」及「命令」等概念，無非是為了要說明當時西方工業社會下相關之社會、政治與法律結構。但是用這些概念來說明印度的古代法律顯然不適當，因為如此一來，對於以習慣法為主的印度社會而言，即因欠缺「命令」的要素，而變成沒有法律的社會。否認習慣法</a:t>
            </a:r>
            <a:r>
              <a:rPr lang="zh-TW" altLang="en-US" sz="2800" dirty="0"/>
              <a:t>為</a:t>
            </a:r>
            <a:r>
              <a:rPr lang="zh-TW" altLang="zh-TW" sz="2800" dirty="0"/>
              <a:t>法律</a:t>
            </a:r>
            <a:r>
              <a:rPr lang="zh-TW" altLang="en-US" sz="2800" dirty="0"/>
              <a:t>，</a:t>
            </a:r>
            <a:r>
              <a:rPr lang="zh-TW" altLang="zh-TW" sz="2800" dirty="0"/>
              <a:t>正好反映出分析法學本身的反歷史傾向</a:t>
            </a:r>
            <a:r>
              <a:rPr lang="zh-TW" altLang="en-US" sz="2800" dirty="0"/>
              <a:t>。</a:t>
            </a:r>
            <a:endParaRPr lang="en-US" altLang="zh-TW" sz="28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599266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一、法律與強制命令之間，如何區別？以及關係為何？ （三）</a:t>
            </a:r>
            <a:r>
              <a:rPr lang="en-US" altLang="zh-TW" dirty="0"/>
              <a:t>Sir Henry Maine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altLang="zh-TW" sz="2800" dirty="0"/>
              <a:t>3.</a:t>
            </a:r>
            <a:r>
              <a:rPr lang="zh-TW" altLang="zh-TW" sz="2800" dirty="0"/>
              <a:t>另一方面，如果我們生搬硬套「主權」此一要素來分析國際社會，那麼國際法也會因為欠缺強制效果從而不具有法律的地位。總言之，我們應該從特定社會的歷史與文化的角度來分析法律，不能運用同一套字彙來描述所有地方的所有法律現象</a:t>
            </a:r>
            <a:r>
              <a:rPr lang="zh-TW" altLang="en-US" sz="2800" dirty="0"/>
              <a:t>。</a:t>
            </a:r>
            <a:endParaRPr lang="en-US" altLang="zh-TW" sz="2800" dirty="0"/>
          </a:p>
          <a:p>
            <a:pPr algn="just"/>
            <a:r>
              <a:rPr lang="en-US" altLang="zh-TW" sz="2800" dirty="0"/>
              <a:t>4.Maine</a:t>
            </a:r>
            <a:r>
              <a:rPr lang="zh-TW" altLang="en-US" sz="2800" dirty="0"/>
              <a:t>的年代早於</a:t>
            </a:r>
            <a:r>
              <a:rPr lang="en-US" altLang="zh-TW" sz="2800" dirty="0"/>
              <a:t>Hart</a:t>
            </a:r>
            <a:r>
              <a:rPr lang="zh-TW" altLang="en-US" sz="2800" dirty="0"/>
              <a:t>，無法對之批評，但批評</a:t>
            </a:r>
            <a:r>
              <a:rPr lang="en-US" altLang="zh-TW" sz="2800" dirty="0"/>
              <a:t>Austin</a:t>
            </a:r>
            <a:r>
              <a:rPr lang="zh-TW" altLang="en-US" sz="2800" dirty="0"/>
              <a:t>的理由亦可類推於</a:t>
            </a:r>
            <a:r>
              <a:rPr lang="en-US" altLang="zh-TW" sz="2800" dirty="0"/>
              <a:t>Hart</a:t>
            </a:r>
            <a:r>
              <a:rPr lang="zh-TW" altLang="en-US" sz="2800" dirty="0"/>
              <a:t>。</a:t>
            </a:r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994259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法理學的問題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zh-TW" altLang="en-US" sz="2800" dirty="0"/>
              <a:t>法律有很多面向，兩個爭論的學者，看似爭論同一問題，但實際上卻是回答不同問題。</a:t>
            </a:r>
            <a:r>
              <a:rPr lang="zh-TW" altLang="zh-TW" sz="2800" dirty="0"/>
              <a:t>英國法學家</a:t>
            </a:r>
            <a:r>
              <a:rPr lang="en-US" altLang="zh-TW" sz="2800" dirty="0"/>
              <a:t>H. L. A. Hart (1907- 1992)</a:t>
            </a:r>
            <a:r>
              <a:rPr lang="zh-TW" altLang="zh-TW" sz="2800" dirty="0"/>
              <a:t>認為，我們最好將有關「何謂法律」的問題，理解成對於下述三個爭點當中的任何一個問題的回答</a:t>
            </a:r>
            <a:r>
              <a:rPr lang="zh-TW" altLang="en-US" sz="2800" dirty="0" smtClean="0"/>
              <a:t>：</a:t>
            </a:r>
            <a:endParaRPr lang="en-US" altLang="zh-TW" sz="2800" dirty="0" smtClean="0"/>
          </a:p>
          <a:p>
            <a:pPr lvl="1" algn="just"/>
            <a:r>
              <a:rPr lang="zh-TW" altLang="en-US" sz="2600" dirty="0" smtClean="0"/>
              <a:t>法律</a:t>
            </a:r>
            <a:r>
              <a:rPr lang="zh-TW" altLang="en-US" sz="2600" dirty="0"/>
              <a:t>與強制命令之間，如何區別？以及兩者的關係為何？</a:t>
            </a:r>
            <a:r>
              <a:rPr lang="en-US" altLang="zh-TW" sz="2600" dirty="0"/>
              <a:t>(How does law differ from and how is it related to orders backed by threats?)</a:t>
            </a:r>
          </a:p>
          <a:p>
            <a:pPr algn="just"/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532397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法理學的問題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/>
            <a:r>
              <a:rPr lang="zh-TW" altLang="en-US" sz="2600" dirty="0"/>
              <a:t>法律的義務與道德的義務之間，如何區別？以及兩者的關係為何？</a:t>
            </a:r>
            <a:r>
              <a:rPr lang="en-US" altLang="zh-TW" sz="2600" dirty="0"/>
              <a:t>(How does legal obligation differ from and how is it related to moral obligation</a:t>
            </a:r>
            <a:r>
              <a:rPr lang="en-US" altLang="zh-TW" sz="2600" dirty="0" smtClean="0"/>
              <a:t>?)</a:t>
            </a:r>
          </a:p>
          <a:p>
            <a:pPr lvl="1" algn="just"/>
            <a:r>
              <a:rPr lang="zh-TW" altLang="en-US" sz="2600" dirty="0"/>
              <a:t>何謂法律規則，以及在何種程度內，法律就僅僅是按規則行事？</a:t>
            </a:r>
            <a:r>
              <a:rPr lang="en-US" altLang="zh-TW" sz="2600" dirty="0"/>
              <a:t>(What are rules and to what extent is law an affair of rules?)</a:t>
            </a:r>
            <a:endParaRPr lang="zh-TW" altLang="en-US" sz="2600" dirty="0"/>
          </a:p>
          <a:p>
            <a:pPr algn="just"/>
            <a:endParaRPr lang="en-US" altLang="zh-TW" sz="28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3001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一、法律與強制命令之間</a:t>
            </a:r>
            <a:r>
              <a:rPr lang="zh-TW" altLang="en-US" dirty="0" smtClean="0"/>
              <a:t>，如何</a:t>
            </a:r>
            <a:r>
              <a:rPr lang="zh-TW" altLang="en-US" dirty="0"/>
              <a:t>區別？以及關係為何</a:t>
            </a:r>
            <a:r>
              <a:rPr lang="zh-TW" altLang="en-US" dirty="0" smtClean="0"/>
              <a:t>？（</a:t>
            </a:r>
            <a:r>
              <a:rPr lang="zh-TW" altLang="en-US" dirty="0"/>
              <a:t>一）</a:t>
            </a:r>
            <a:r>
              <a:rPr lang="en-US" altLang="zh-TW" dirty="0"/>
              <a:t>John Austin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zh-TW" altLang="en-US" sz="2800" dirty="0"/>
              <a:t>（一）</a:t>
            </a:r>
            <a:r>
              <a:rPr lang="en-US" altLang="zh-TW" sz="2800" dirty="0"/>
              <a:t>John Austin </a:t>
            </a:r>
            <a:r>
              <a:rPr lang="zh-TW" altLang="zh-TW" sz="2800" dirty="0"/>
              <a:t>：法律是主權者的命令</a:t>
            </a:r>
            <a:endParaRPr lang="en-US" altLang="zh-TW" sz="2800" dirty="0"/>
          </a:p>
          <a:p>
            <a:pPr algn="just"/>
            <a:r>
              <a:rPr lang="en-US" altLang="zh-TW" sz="2800" dirty="0"/>
              <a:t>John Austin (1790- 1859)</a:t>
            </a:r>
            <a:r>
              <a:rPr lang="zh-TW" altLang="zh-TW" sz="2800" dirty="0"/>
              <a:t>的法律理論主要承繼了</a:t>
            </a:r>
            <a:r>
              <a:rPr lang="en-US" altLang="zh-TW" sz="2800" dirty="0"/>
              <a:t>Jeremy Bentham(1748- 1832)</a:t>
            </a:r>
            <a:r>
              <a:rPr lang="zh-TW" altLang="zh-TW" sz="2800" dirty="0"/>
              <a:t>的理論，他的理論向來被稱為「命令說」，他甚至認為「命令」這個概念是通往法理學與道德科學的關鍵</a:t>
            </a:r>
            <a:endParaRPr lang="en-US" altLang="zh-TW" sz="2800" dirty="0"/>
          </a:p>
          <a:p>
            <a:pPr algn="just"/>
            <a:r>
              <a:rPr lang="en-US" altLang="zh-TW" sz="2800" dirty="0"/>
              <a:t>1.</a:t>
            </a:r>
            <a:r>
              <a:rPr lang="zh-TW" altLang="zh-TW" sz="2800" dirty="0"/>
              <a:t>法律是外在可觀察之事實</a:t>
            </a:r>
            <a:r>
              <a:rPr lang="zh-TW" altLang="zh-TW" sz="2800" dirty="0" smtClean="0"/>
              <a:t>：</a:t>
            </a:r>
            <a:endParaRPr lang="en-US" altLang="zh-TW" sz="2800" dirty="0" smtClean="0"/>
          </a:p>
          <a:p>
            <a:pPr algn="just"/>
            <a:r>
              <a:rPr lang="en-US" altLang="zh-TW" sz="2800" dirty="0" smtClean="0"/>
              <a:t>(</a:t>
            </a:r>
            <a:r>
              <a:rPr lang="en-US" altLang="zh-TW" sz="2800" dirty="0"/>
              <a:t>1)Austin</a:t>
            </a:r>
            <a:r>
              <a:rPr lang="zh-TW" altLang="zh-TW" sz="2800" dirty="0"/>
              <a:t>認為：「法律的科學（或簡稱為法理學）乃是研究實證法的科學，或者說就是研究不論其為善為惡的、在嚴格意義之下的法律」</a:t>
            </a:r>
            <a:endParaRPr lang="zh-TW" altLang="en-US" sz="28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11028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一、法律與強制命令之間，如何區別？以及關係為何</a:t>
            </a:r>
            <a:r>
              <a:rPr lang="zh-TW" altLang="en-US" dirty="0" smtClean="0"/>
              <a:t>？</a:t>
            </a:r>
            <a:r>
              <a:rPr lang="zh-TW" altLang="en-US" dirty="0" smtClean="0"/>
              <a:t>（</a:t>
            </a:r>
            <a:r>
              <a:rPr lang="zh-TW" altLang="en-US" dirty="0"/>
              <a:t>一）</a:t>
            </a:r>
            <a:r>
              <a:rPr lang="en-US" altLang="zh-TW" dirty="0"/>
              <a:t>John Austin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altLang="zh-TW" sz="2800" dirty="0"/>
              <a:t>(2)</a:t>
            </a:r>
            <a:r>
              <a:rPr lang="zh-TW" altLang="zh-TW" sz="2800" dirty="0"/>
              <a:t>為了使法律更具實證性，</a:t>
            </a:r>
            <a:r>
              <a:rPr lang="en-US" altLang="zh-TW" sz="2800" dirty="0"/>
              <a:t>Austin</a:t>
            </a:r>
            <a:r>
              <a:rPr lang="zh-TW" altLang="zh-TW" sz="2800" dirty="0"/>
              <a:t>在界定其法理論中的關鍵概念諸如「主權者」、「權利」或「義務」的時候，都盡量與可觀察之社會事實相連結。因此「法理學的主題就是實證法</a:t>
            </a:r>
            <a:r>
              <a:rPr lang="en-US" altLang="zh-TW" sz="2800" dirty="0"/>
              <a:t>(positive law)</a:t>
            </a:r>
            <a:r>
              <a:rPr lang="zh-TW" altLang="zh-TW" sz="2800" dirty="0"/>
              <a:t>，亦即簡潔且嚴謹意義下的法律</a:t>
            </a:r>
            <a:r>
              <a:rPr lang="en-US" altLang="zh-TW" sz="2800" dirty="0"/>
              <a:t>(law)</a:t>
            </a:r>
            <a:r>
              <a:rPr lang="zh-TW" altLang="zh-TW" sz="2800" dirty="0"/>
              <a:t>，或者可以說是由政治上位者給政治下位者所發佈的法律」</a:t>
            </a:r>
            <a:r>
              <a:rPr lang="zh-TW" altLang="en-US" sz="2800" dirty="0"/>
              <a:t>。</a:t>
            </a:r>
            <a:r>
              <a:rPr lang="zh-TW" altLang="zh-TW" sz="2800" dirty="0"/>
              <a:t>政治上位者就是主權者，因此法律係「是由政治上位者給政治下位者所發佈的命令」；「主權者」係「人民已習慣服從於他，而他並沒有服從他人的習慣」；而「義務」則係</a:t>
            </a:r>
            <a:r>
              <a:rPr lang="zh-TW" altLang="en-US" sz="2800" dirty="0"/>
              <a:t>「</a:t>
            </a:r>
            <a:r>
              <a:rPr lang="zh-TW" altLang="zh-TW" sz="2800" dirty="0"/>
              <a:t>遭受制裁的可能性</a:t>
            </a:r>
            <a:r>
              <a:rPr lang="zh-TW" altLang="en-US" sz="2800" dirty="0"/>
              <a:t>（機率）」</a:t>
            </a:r>
            <a:r>
              <a:rPr lang="zh-TW" altLang="zh-TW" sz="2800" dirty="0"/>
              <a:t>。</a:t>
            </a:r>
            <a:endParaRPr lang="zh-TW" altLang="en-US" sz="2800" dirty="0"/>
          </a:p>
          <a:p>
            <a:pPr algn="just"/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156743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</a:t>
            </a:r>
            <a:r>
              <a:rPr lang="zh-TW" altLang="en-US" dirty="0"/>
              <a:t>、法律與強制命令之間，如何區別？以及關係為何？ （</a:t>
            </a:r>
            <a:r>
              <a:rPr lang="zh-TW" altLang="en-US" dirty="0"/>
              <a:t>一）</a:t>
            </a:r>
            <a:r>
              <a:rPr lang="en-US" altLang="zh-TW" dirty="0"/>
              <a:t>John Austin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sz="2800" dirty="0"/>
              <a:t>2.</a:t>
            </a:r>
            <a:r>
              <a:rPr lang="zh-TW" altLang="zh-TW" sz="2800" dirty="0"/>
              <a:t>所有的法律或規則都是命令</a:t>
            </a:r>
            <a:endParaRPr lang="en-US" altLang="zh-TW" sz="2800" dirty="0"/>
          </a:p>
          <a:p>
            <a:pPr lvl="1" algn="just"/>
            <a:r>
              <a:rPr lang="en-US" altLang="zh-TW" sz="2800" dirty="0"/>
              <a:t>(1)</a:t>
            </a:r>
            <a:r>
              <a:rPr lang="zh-TW" altLang="zh-TW" sz="2800" dirty="0"/>
              <a:t>在</a:t>
            </a:r>
            <a:r>
              <a:rPr lang="en-US" altLang="zh-TW" sz="2800" dirty="0"/>
              <a:t>Austin</a:t>
            </a:r>
            <a:r>
              <a:rPr lang="zh-TW" altLang="zh-TW" sz="2800" dirty="0"/>
              <a:t>的理論中，所有的法律</a:t>
            </a:r>
            <a:r>
              <a:rPr lang="en-US" altLang="zh-TW" sz="2800" dirty="0"/>
              <a:t>(law)</a:t>
            </a:r>
            <a:r>
              <a:rPr lang="zh-TW" altLang="zh-TW" sz="2800" dirty="0"/>
              <a:t>或規則</a:t>
            </a:r>
            <a:r>
              <a:rPr lang="en-US" altLang="zh-TW" sz="2800" dirty="0"/>
              <a:t>(rule)</a:t>
            </a:r>
            <a:r>
              <a:rPr lang="zh-TW" altLang="zh-TW" sz="2800" dirty="0"/>
              <a:t>都是命令</a:t>
            </a:r>
            <a:r>
              <a:rPr lang="en-US" altLang="zh-TW" sz="2800" dirty="0"/>
              <a:t>(command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。</a:t>
            </a:r>
            <a:endParaRPr lang="en-US" altLang="zh-TW" sz="2800" dirty="0"/>
          </a:p>
          <a:p>
            <a:pPr lvl="1" algn="just"/>
            <a:r>
              <a:rPr lang="en-US" altLang="zh-TW" sz="2800" dirty="0"/>
              <a:t>(2)Austin</a:t>
            </a:r>
            <a:r>
              <a:rPr lang="zh-TW" altLang="zh-TW" sz="2800" dirty="0"/>
              <a:t>認為所謂「命令」就是：當你將我應為一定行為或不為一定行為的願望予以表示或通知後，如果我沒有依照你的願望時，你將對我施予一定之惡害。那麼你的願望的表達或通知就是一種命令。</a:t>
            </a:r>
            <a:r>
              <a:rPr lang="en-US" altLang="zh-TW" sz="2800" dirty="0"/>
              <a:t>Austin</a:t>
            </a:r>
            <a:r>
              <a:rPr lang="zh-TW" altLang="zh-TW" sz="2800" dirty="0"/>
              <a:t>並認為命令與其他願望的表達之間的主要區別是，下命者在願望未獲實現時施予惡害的權力與</a:t>
            </a:r>
            <a:r>
              <a:rPr lang="zh-TW" altLang="zh-TW" sz="2800" dirty="0" smtClean="0"/>
              <a:t>目的</a:t>
            </a:r>
            <a:r>
              <a:rPr lang="zh-TW" altLang="en-US" sz="2600" dirty="0" smtClean="0"/>
              <a:t>。</a:t>
            </a:r>
            <a:endParaRPr lang="en-US" altLang="zh-TW" sz="2800" dirty="0"/>
          </a:p>
        </p:txBody>
      </p:sp>
    </p:spTree>
    <p:extLst>
      <p:ext uri="{BB962C8B-B14F-4D97-AF65-F5344CB8AC3E}">
        <p14:creationId xmlns:p14="http://schemas.microsoft.com/office/powerpoint/2010/main" val="3714922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</a:t>
            </a:r>
            <a:r>
              <a:rPr lang="zh-TW" altLang="en-US" dirty="0"/>
              <a:t>、法律與強制命令之間，如何區別？以及關係為何？ （</a:t>
            </a:r>
            <a:r>
              <a:rPr lang="zh-TW" altLang="en-US" dirty="0"/>
              <a:t>一）</a:t>
            </a:r>
            <a:r>
              <a:rPr lang="en-US" altLang="zh-TW" dirty="0"/>
              <a:t>John Austin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 algn="just"/>
            <a:r>
              <a:rPr lang="en-US" altLang="zh-TW" sz="2800" dirty="0"/>
              <a:t>(3)</a:t>
            </a:r>
            <a:r>
              <a:rPr lang="zh-TW" altLang="zh-TW" sz="2800" dirty="0"/>
              <a:t>「命令」就是：</a:t>
            </a:r>
            <a:r>
              <a:rPr lang="en-US" altLang="zh-TW" sz="2800" dirty="0"/>
              <a:t>A</a:t>
            </a:r>
            <a:r>
              <a:rPr lang="zh-TW" altLang="zh-TW" sz="2800" dirty="0"/>
              <a:t>、一個有理智的人的願望或欲求，另一個有理智的人必須為一定作為或不為一定作為；</a:t>
            </a:r>
            <a:r>
              <a:rPr lang="en-US" altLang="zh-TW" sz="2800" dirty="0"/>
              <a:t>B</a:t>
            </a:r>
            <a:r>
              <a:rPr lang="zh-TW" altLang="zh-TW" sz="2800" dirty="0"/>
              <a:t>、當後者不遵從前者的欲望時，前者將對後者施加一定之惡害；</a:t>
            </a:r>
            <a:r>
              <a:rPr lang="en-US" altLang="zh-TW" sz="2800" dirty="0"/>
              <a:t>C</a:t>
            </a:r>
            <a:r>
              <a:rPr lang="zh-TW" altLang="zh-TW" sz="2800" dirty="0"/>
              <a:t>、以言詞或其他符號所表示或通知之欲望</a:t>
            </a:r>
            <a:endParaRPr lang="en-US" altLang="zh-TW" sz="2800" dirty="0"/>
          </a:p>
          <a:p>
            <a:r>
              <a:rPr lang="en-US" altLang="zh-TW" sz="2800" dirty="0" smtClean="0"/>
              <a:t>3</a:t>
            </a:r>
            <a:r>
              <a:rPr lang="en-US" altLang="zh-TW" sz="2800" dirty="0"/>
              <a:t>.</a:t>
            </a:r>
            <a:r>
              <a:rPr lang="zh-TW" altLang="zh-TW" sz="2800" dirty="0"/>
              <a:t>命令、義務與制裁三個概念是不可分的</a:t>
            </a:r>
            <a:endParaRPr lang="en-US" altLang="zh-TW" sz="2800" dirty="0"/>
          </a:p>
          <a:p>
            <a:pPr lvl="1" algn="just"/>
            <a:r>
              <a:rPr lang="en-US" altLang="zh-TW" sz="2800" dirty="0"/>
              <a:t>(1)</a:t>
            </a:r>
            <a:r>
              <a:rPr lang="zh-TW" altLang="zh-TW" sz="2800" dirty="0"/>
              <a:t>既然當我未能遵照你所指定之願望時，我將有遭受你所施予之惡害的可能，因此，我受到你的命令的「拘束」</a:t>
            </a:r>
            <a:r>
              <a:rPr lang="en-US" altLang="zh-TW" sz="2800" dirty="0"/>
              <a:t>(bound)</a:t>
            </a:r>
            <a:r>
              <a:rPr lang="zh-TW" altLang="en-US" sz="2800" dirty="0"/>
              <a:t>，</a:t>
            </a:r>
            <a:r>
              <a:rPr lang="zh-TW" altLang="zh-TW" sz="2800" dirty="0"/>
              <a:t>或我「被迫」</a:t>
            </a:r>
            <a:r>
              <a:rPr lang="en-US" altLang="zh-TW" sz="2800" dirty="0"/>
              <a:t> (obliged)</a:t>
            </a:r>
            <a:r>
              <a:rPr lang="zh-TW" altLang="zh-TW" sz="2800" dirty="0"/>
              <a:t>聽命於你，或者，我負有遵守它的義務</a:t>
            </a:r>
            <a:r>
              <a:rPr lang="en-US" altLang="zh-TW" sz="2800" dirty="0"/>
              <a:t>(under a duty)</a:t>
            </a:r>
            <a:r>
              <a:rPr lang="zh-TW" altLang="en-US" sz="2800" dirty="0"/>
              <a:t>。</a:t>
            </a:r>
            <a:r>
              <a:rPr lang="zh-TW" altLang="zh-TW" sz="2800" dirty="0"/>
              <a:t>命令與義務是不可分的。</a:t>
            </a:r>
            <a:endParaRPr lang="zh-TW" altLang="en-US" sz="2600" dirty="0"/>
          </a:p>
        </p:txBody>
      </p:sp>
    </p:spTree>
    <p:extLst>
      <p:ext uri="{BB962C8B-B14F-4D97-AF65-F5344CB8AC3E}">
        <p14:creationId xmlns:p14="http://schemas.microsoft.com/office/powerpoint/2010/main" val="619284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</a:t>
            </a:r>
            <a:r>
              <a:rPr lang="zh-TW" altLang="en-US" dirty="0"/>
              <a:t>、法律與強制命令之間，如何區別？以及關係為何？ （</a:t>
            </a:r>
            <a:r>
              <a:rPr lang="zh-TW" altLang="en-US" dirty="0"/>
              <a:t>一）</a:t>
            </a:r>
            <a:r>
              <a:rPr lang="en-US" altLang="zh-TW" dirty="0"/>
              <a:t>John Austin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/>
            <a:r>
              <a:rPr lang="en-US" altLang="zh-TW" sz="2600" dirty="0"/>
              <a:t>(2)</a:t>
            </a:r>
            <a:r>
              <a:rPr lang="zh-TW" altLang="zh-TW" sz="2600" dirty="0"/>
              <a:t>所以，</a:t>
            </a:r>
            <a:r>
              <a:rPr lang="en-US" altLang="zh-TW" sz="2600" dirty="0"/>
              <a:t>Austin</a:t>
            </a:r>
            <a:r>
              <a:rPr lang="zh-TW" altLang="zh-TW" sz="2600" dirty="0"/>
              <a:t>認為，如果人們負有義務，那麼相應地就有一個命令存在</a:t>
            </a:r>
            <a:r>
              <a:rPr lang="zh-TW" altLang="en-US" sz="2600" dirty="0"/>
              <a:t>；</a:t>
            </a:r>
            <a:r>
              <a:rPr lang="zh-TW" altLang="zh-TW" sz="2600" dirty="0"/>
              <a:t>如果有一個命令存在，相應地就有義務存在。</a:t>
            </a:r>
            <a:r>
              <a:rPr lang="en-US" altLang="zh-TW" sz="2600" dirty="0"/>
              <a:t>Austin</a:t>
            </a:r>
            <a:r>
              <a:rPr lang="zh-TW" altLang="zh-TW" sz="2600" dirty="0"/>
              <a:t>進一步指出，吾人違反義務時所</a:t>
            </a:r>
            <a:r>
              <a:rPr lang="zh-TW" altLang="en-US" sz="2600" dirty="0"/>
              <a:t>可能</a:t>
            </a:r>
            <a:r>
              <a:rPr lang="zh-TW" altLang="zh-TW" sz="2600" dirty="0"/>
              <a:t>遭受之惡害，即是一種制裁</a:t>
            </a:r>
            <a:r>
              <a:rPr lang="en-US" altLang="zh-TW" sz="2600" dirty="0"/>
              <a:t>(sanction)</a:t>
            </a:r>
            <a:r>
              <a:rPr lang="zh-TW" altLang="zh-TW" sz="2600" dirty="0"/>
              <a:t>或「迫使服從的強制」</a:t>
            </a:r>
            <a:r>
              <a:rPr lang="en-US" altLang="zh-TW" sz="2600" dirty="0"/>
              <a:t>(enforcement of obedience)</a:t>
            </a:r>
            <a:r>
              <a:rPr lang="zh-TW" altLang="zh-TW" sz="2600" dirty="0"/>
              <a:t>，因此命令、義務與制裁三個概念是不可分的 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87791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</TotalTime>
  <Words>3999</Words>
  <Application>Microsoft Office PowerPoint</Application>
  <PresentationFormat>寬螢幕</PresentationFormat>
  <Paragraphs>102</Paragraphs>
  <Slides>29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29</vt:i4>
      </vt:variant>
    </vt:vector>
  </HeadingPairs>
  <TitlesOfParts>
    <vt:vector size="34" baseType="lpstr">
      <vt:lpstr>微軟正黑體</vt:lpstr>
      <vt:lpstr>Arial</vt:lpstr>
      <vt:lpstr>Trebuchet MS</vt:lpstr>
      <vt:lpstr>Wingdings 3</vt:lpstr>
      <vt:lpstr>多面向</vt:lpstr>
      <vt:lpstr>法理學的問題-2</vt:lpstr>
      <vt:lpstr>法理學的問題</vt:lpstr>
      <vt:lpstr>法理學的問題</vt:lpstr>
      <vt:lpstr>法理學的問題</vt:lpstr>
      <vt:lpstr>一、法律與強制命令之間，如何區別？以及關係為何？（一）John Austin</vt:lpstr>
      <vt:lpstr>一、法律與強制命令之間，如何區別？以及關係為何？（一）John Austin</vt:lpstr>
      <vt:lpstr>一、法律與強制命令之間，如何區別？以及關係為何？ （一）John Austin </vt:lpstr>
      <vt:lpstr>一、法律與強制命令之間，如何區別？以及關係為何？ （一）John Austin</vt:lpstr>
      <vt:lpstr>一、法律與強制命令之間，如何區別？以及關係為何？ （一）John Austin</vt:lpstr>
      <vt:lpstr>一、法律與強制命令之間，如何區別？以及關係為何、(二)H. L. A. Hart</vt:lpstr>
      <vt:lpstr>一、法律與強制命令之間，如何區別？以及關係為何？(二)H. L. A. Hart</vt:lpstr>
      <vt:lpstr>一、法律與強制命令之間，如何區別？以及關係為何？(二)H. L. A. Hart</vt:lpstr>
      <vt:lpstr>一、法律與強制命令之間，如何區別？以及關係為何？(二)H. L. A. Hart</vt:lpstr>
      <vt:lpstr>一、法律與強制命令之間，如何區別？以及關係為何？(二)H. L. A. Hart</vt:lpstr>
      <vt:lpstr>一、法律與強制命令之間，如何區別？以及關係為何？(二)H. L. A. Hart</vt:lpstr>
      <vt:lpstr>一、法律與強制命令之間，如何區別？以及關係為何？(二)H. L. A. Hart</vt:lpstr>
      <vt:lpstr>一、法律與強制命令之間，如何區別？以及關係為何？(二)H. L. A. Hart</vt:lpstr>
      <vt:lpstr>一、法律與強制命令之間，如何區別？以及關係為何？(二)H. L. A. Hart</vt:lpstr>
      <vt:lpstr>一、法律與強制命令之間，如何區別？以及關係為何？(二)H. L. A. Hart</vt:lpstr>
      <vt:lpstr>一、法律與強制命令之間，如何區別？以及關係為何？(二)H. L. A. Hart</vt:lpstr>
      <vt:lpstr>一、法律與強制命令之間，如何區別？以及關係為何？(二)H. L. A. Hart</vt:lpstr>
      <vt:lpstr>一、法律與強制命令之間，如何區別？以及關係為何？ （三）Sir Henry Maine </vt:lpstr>
      <vt:lpstr>一、法律與強制命令之間，如何區別？以及關係為何？ （三）Sir Henry Maine </vt:lpstr>
      <vt:lpstr>一、法律與強制命令之間，如何區別？以及關係為何？ （三）Sir Henry Maine </vt:lpstr>
      <vt:lpstr>一、法律與強制命令之間，如何區別？以及關係為何？ （三）Sir Henry Maine </vt:lpstr>
      <vt:lpstr>一、法律與強制命令之間，如何區別？以及關係為何？ （三）Sir Henry Maine </vt:lpstr>
      <vt:lpstr>一、法律與強制命令之間，如何區別？以及關係為何？ （三）Sir Henry Maine </vt:lpstr>
      <vt:lpstr>一、法律與強制命令之間，如何區別？以及關係為何？ （三）Sir Henry Maine </vt:lpstr>
      <vt:lpstr>一、法律與強制命令之間，如何區別？以及關係為何？ （三）Sir Henry Maine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法理學的問題-2</dc:title>
  <dc:creator>臺強 劉</dc:creator>
  <cp:lastModifiedBy>臺強 劉</cp:lastModifiedBy>
  <cp:revision>5</cp:revision>
  <dcterms:created xsi:type="dcterms:W3CDTF">2021-04-13T13:54:55Z</dcterms:created>
  <dcterms:modified xsi:type="dcterms:W3CDTF">2021-04-13T14:42:19Z</dcterms:modified>
</cp:coreProperties>
</file>