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media/image9.jpg" ContentType="image/png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92" r:id="rId3"/>
    <p:sldId id="293" r:id="rId4"/>
    <p:sldId id="270" r:id="rId5"/>
    <p:sldId id="271" r:id="rId6"/>
    <p:sldId id="273" r:id="rId7"/>
    <p:sldId id="262" r:id="rId8"/>
    <p:sldId id="274" r:id="rId9"/>
    <p:sldId id="296" r:id="rId10"/>
    <p:sldId id="297" r:id="rId11"/>
    <p:sldId id="277" r:id="rId12"/>
    <p:sldId id="276" r:id="rId13"/>
    <p:sldId id="278" r:id="rId14"/>
    <p:sldId id="279" r:id="rId15"/>
    <p:sldId id="295" r:id="rId16"/>
    <p:sldId id="280" r:id="rId17"/>
    <p:sldId id="282" r:id="rId18"/>
    <p:sldId id="298" r:id="rId19"/>
    <p:sldId id="281" r:id="rId20"/>
    <p:sldId id="283" r:id="rId21"/>
    <p:sldId id="284" r:id="rId22"/>
    <p:sldId id="285" r:id="rId23"/>
    <p:sldId id="286" r:id="rId24"/>
    <p:sldId id="287" r:id="rId25"/>
    <p:sldId id="290" r:id="rId26"/>
    <p:sldId id="289" r:id="rId27"/>
    <p:sldId id="275" r:id="rId28"/>
    <p:sldId id="291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4" autoAdjust="0"/>
    <p:restoredTop sz="94560" autoAdjust="0"/>
  </p:normalViewPr>
  <p:slideViewPr>
    <p:cSldViewPr>
      <p:cViewPr varScale="1">
        <p:scale>
          <a:sx n="211" d="100"/>
          <a:sy n="211" d="100"/>
        </p:scale>
        <p:origin x="784" y="20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2/20/25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9T05:48:16.624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nkEffects" value="pencil"/>
    </inkml:brush>
  </inkml:definitions>
  <inkml:trace contextRef="#ctx0" brushRef="#br0">1 9584 16383,'41'-52'0,"8"-1"0,-20-11 0,32-3 0,-17-11 0,-8 15 0,4 1 0,-6 23 0,-1-1 0,0-27 0,0 0 0,32-2 0,-13-10 0,0 3 0,-14 32 0,0-2 0,-8 4 0,-2 0 0,4-4 0,0 2 0,29-20 0,-17 11 0,8 12 0,-2-31 0,-21 48 0,9-45 0,-1 28 0,-19-3 0,17-5 0,-9 34 0,3-20 0,-3 18 0,9-33 0,-17 21 0,8-9 0,-3 1 0,3 8 0,3-21 0,21-2 0,-9-4 0,11-19 0,-23 31 0,29-29 0,-37 41 0,16-17 0,-2 23 0,-6-12 0,12 9 0,-3-9 0,-12 12 0,12-35 0,-21 26 0,42-38 0,-39 44 0,41-32 0,-20 17 0,0-8 0,8 2 0,3 10 0,4-13 0,-4 13 0,9-10 0,-29 21 0,29-20 0,-8 19 0,-21-7 0,14 10 0,-20-10 0,15 19 0,0-17 0,20 21 0,-29-24 0,29 9 0,-32-9 0,32 0 0,-17 21 0,8-18 0,-2 9 0,14-15 0,-18 12 0,19-7 0,1 2 0,-11 11 0,6-11 0,1-5 0,5-13 0,-23 30 0,2 0 0,-6-9 0,1 1 0,49-11 0,-11 0 0,-12-8 0,-3 20 0,0-21 0,3 21 0,-12 3 0,-5-9 0,-13 29 0,16-40 0,-10 28 0,30-20 0,-29 1 0,31 8 0,-8-21 0,-11 33 0,5-18 0,3 9 0,-18-4 0,27-7 0,-32 10 0,7 3 0,3-1 0,1-7 0,1 3 0,2-3 0,12-21 0,14-2 0,-29 23 0,-2 0 0,8-9 0,3 4 0,-12-1 0,-2 3 0,-3 9 0,11-18 0,-2 6 0,-24 32 0,43-40 0,-48 28 0,45-19 0,-28 10 0,3 1 0,17-12 0,-9-2 0,15-13 0,12 1 0,-24 11 0,8-6 0,5-2 0,-16 17 0,1 0 0,25-25 0,1 1 0,-19 27 0,-4 2 0,-10-3 0,-2-1 0,1 4 0,1 2 0,1 3 0,-1 0 0,35-27 0,-17 23 0,-3-1 0,-17 3 0,3-1 0,6 3 0,4 0 0,9-4 0,-1 0 0,-12 7 0,-1 0 0,0 0 0,-2 0 0,19-10 0,-1-8 0,-2 2 0,-10 11 0,5-4 0,8-2 0,-5 10 0,0 2 0,1-3 0,1-1 0,11-4 0,1-1 0,-8 1 0,-4 3 0,-16 8 0,-1 1 0,8-11 0,3 0 0,9 4 0,-2 1 0,-16 0 0,0 0 0,25 1 0,0 0 0,-22 0 0,-1 0 0,5-2 0,1 1 0,0 6 0,-2-1 0,-9-9 0,0 2 0,14 19 0,1 0 0,-9-20 0,0-1 0,10 15 0,3 1 0,-1-16 0,-1-2 0,-6 12 0,1-1 0,10-9 0,0-1 0,-15 10 0,0 1 0,16-5 0,-2 0 0,27-7 0,-38 19 0,-3-1 0,3-15 0,15 8 0,-11 3 0,-2-2 0,1-12 0,8 19 0,5-1 0,-16-9 0,-3 0 0,39-1 0,-25-1 0,-2 0 0,0 5 0,-18 2 0,1 0 0,46-2 0,-43 7 0,2-1 0,2-3 0,-1-1 0,-3 5 0,-1 0 0,44-20 0,-29 15 0,3-2 0,-3-5 0,0 0 0,2 5 0,-2-1 0,-8-5 0,-1 2 0,10 11 0,-2 0 0,24-28 0,-10 32 0,3 0 0,-27-14 0,-2-1 0,16 10 0,0 2 0,-14-7 0,-4-1 0,29 0 0,-15 4 0,-1-3 0,2-14 0,0 13 0,3-1 0,11-11 0,9 3 0,-39 21 0,0 1 0,34-11 0,-7 12 0,-15-3 0,-7-5 0,-24-7 0,48-4 0,3 0 0,-39 2 0,3 4 0,5 3 0,44 10 0,-32-12 0,-2 5 0,1-1 0,18-6 0,-29 7 0,-2 2 0,20 5 0,29-11 0,-29-4 0,-19 8 0,0 0 0,7-5 0,38 0 0,-38 6 0,0-2 0,0-11 0,1 0 0,11 10 0,-1 0 0,-16-9 0,-4 1 0,33 15 0,-30-9 0,-3-2 0,10-1 0,13-1 0,-31 4 0,35-13 0,5 18 0,12-28 0,-2 19 0,-13-11 0,-11 11 0,-7-3 0,2 1 0,17 12 0,-17-12 0,1-1 0,27 3 0,-32-11 0,3 11 0,-11 4 0,17-13 0,14 19 0,-6-19 0,-1 1 0,-5 17 0,-7-5 0,-4-1 0,-18 0 0,25 0 0,4-2 0,16-15 0,-7 15 0,4 2 0,-22 1 0,-4-1 0,-7-2 0,1 1 0,18 4 0,1 1 0,27-15 0,-28 10 0,3 2 0,-8 9 0,-3-1 0,-7-9 0,1 0 0,23 5 0,3 3 0,-10 3 0,0-1 0,21-8 0,4-4 0,-27 6 0,1 0 0,-2-2 0,15-4 0,-1-1 0,9 2 0,0 0 0,-5-6 0,-1 3 0,3 14 0,-2-2 0,-11-19 0,0 0 0,14 20 0,-1 0 0,-18-20 0,-2-1 0,7 20 0,-2 3 0,-20-11 0,1 0 0,22 5 0,-5 3 0,-12 1 0,13-2 0,1-2 0,-2-5 0,-1 10 0,1-5 0,3 2 0,-21 4 0,1 2 0,24 0 0,3-2 0,-10-3 0,0-4 0,9-4 0,-4-2 0,18-3 0,-21 3 0,-2 4 0,0 10 0,12 0 0,5 0 0,-32 0 0,9 0 0,24 0 0,-39 0 0,4 0 0,2 0 0,3 0 0,32 0 0,-11 0 0,-1 0 0,1 0 0,-1 0 0,-11 0 0,-14 0 0,8 0 0,6 0 0,26 0 0,-23 0 0,-3 0 0,-4 0 0,-19 0 0,14 0 0,3 0 0,6 0 0,15 0 0,-15 0 0,17 0 0,-37 0 0,16 0 0,7 0 0,-12 0 0,-2 0 0,6 0 0,-2 0 0,27 0 0,-32 0 0,-2 0 0,14 0 0,2 0 0,-1 0 0,-10 0 0,7 0 0,1 0 0,1 0 0,-17 0 0,2 0 0,20 0 0,-16 0 0,34-11 0,-32 8 0,3-9 0,-46 12 0,-4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2:44:41.908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nkEffects" value="pencil"/>
    </inkml:brush>
  </inkml:definitions>
  <inkml:trace contextRef="#ctx0" brushRef="#br0">1 39 16383,'39'0'0,"-4"0"0,-10 0 0,0 0 0,22 0 0,-5 0 0,8 0 0,-14 0 0,-12 0 0,1 0 0,0 0 0,0 0 0,11 0 0,-8 0 0,8 0 0,-11 0 0,0 0 0,0 0 0,10 0 0,15 0 0,-8 0 0,5 0 0,-22 0 0,0 0 0,11 0 0,-9 0 0,9 0 0,-11 0 0,11 0 0,-8 0 0,30 0 0,-28 0 0,17 0 0,-22 0 0,0 0 0,0 0 0,0 0 0,0 0 0,11 0 0,3 0 0,-1 0 0,9 0 0,-8 0 0,0 0 0,-3 0 0,0 0 0,-9 0 0,9 0 0,-11 0 0,11 0 0,3 0 0,0 0 0,19 0 0,-17 11 0,9-8 0,-14 8 0,11-11 0,-5 0 0,7 0 0,10 0 0,-18 0 0,20 0 0,-22 0 0,19 0 0,-28 0 0,17 11 0,-22-8 0,11 8 0,-8-11 0,19 0 0,-8 0 0,10 0 0,12 0 0,-19 0 0,5 0 0,-22 11 0,11-8 0,-9 8 0,31-11 0,-27 11 0,16-8 0,11 8 0,-25-11 0,47 0 0,-49 0 0,27 11 0,-19-8 0,-1 8 0,-2-11 0,11 11 0,-5-8 0,8 8 0,8-11 0,-17 0 0,9 0 0,-14 0 0,0 0 0,-8 0 0,8 0 0,11 0 0,-6 0 0,9 0 0,-14 0 0,-11 0 0,0 11 0,0-9 0,0 10 0,0-12 0,-1 0 0,1 0 0,0 0 0,0 0 0,22 0 0,-5 11 0,19-9 0,-12 9 0,1 0 0,-11-8 0,-3 8 0,-11 0 0,0-8 0,0 8 0,11-11 0,-9 0 0,31 11 0,-27-8 0,27 8 0,-30-11 0,30 11 0,-17-8 0,9 8 0,8-11 0,-27 0 0,16 0 0,-23 0 0,1 0 0,-22-22 0,-6-6 0,-44-22 0,28 12 0,-25 2 0,41 11 0,-30 0 0,16-11 0,-19 8 0,11-8 0,0 22 0,12 14 0,1 25 0,12 3 0,0 8 0,0 0 0,0-8 0,0 8 0,0-11 0,0 10 0,0-7 0,0 8 0,0-11 0,0 0 0,0 0 0,0 0 0,0 0 0,0 11 0,0-9 0,0 9 0,0-11 0,12-22 0,1-17 0,12-14 0,0 4 0,-11 1 0,8 10 0,-8-12 0,11 0 0,-11 11 0,-3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4T12:44:51.493"/>
    </inkml:context>
    <inkml:brush xml:id="br0">
      <inkml:brushProperty name="width" value="0.35" units="cm"/>
      <inkml:brushProperty name="height" value="2.1" units="cm"/>
      <inkml:brushProperty name="color" value="#FFFFFF"/>
      <inkml:brushProperty name="inkEffects" value="pencil"/>
    </inkml:brush>
  </inkml:definitions>
  <inkml:trace contextRef="#ctx0" brushRef="#br0">9139 26 16383,'-50'0'0,"12"0"0,2 0 0,11 0 0,-11 0 0,-3 0 0,-22 0 0,20 0 0,-39 0 0,35-11 0,-11 10 0,-4 0 0,-12-11 0,14 11 0,-3 2 0,-38-1 0,29 0 0,-13 0 0,-2 0 0,2 0 0,0 0 0,0 0 0,-17 0 0,0 0 0,23 0 0,16 0 0,-8 0 0,10 0 0,-4 0 0,7 0 0,-1 0 0,-27 0 0,2 0 0,29 0 0,3 0 0,-49 0 0,44 0 0,2 0 0,-28 0 0,7 0 0,18 0 0,-2 0 0,-27 0 0,27 0 0,2 0 0,-16 0 0,14 12 0,-6 1 0,-13 12 0,2-11 0,14 8 0,12 3 0,-1-8 0,0 16 0,11-30 0,-8 19 0,20-8 0,-9 0 0,11 19 0,0-28 0,0 28 0,0-30 0,11 19 0,-8-19 0,-3 30 0,-3-16 0,-19 30 0,20-30 0,2 16 0,3-30 0,8 19 0,-22 3 0,19 2 0,-27 9 0,16-22 0,-10 19 0,13-16 0,-9 19 0,18-22 0,-9 8 0,3 3 0,19 2 0,-19 9 0,8-22 0,0 8 0,3 3 0,0-8 0,8 16 0,-8-19 0,11 11 0,0 11 0,0-9 0,0 9 0,0 0 0,0-8 0,0 8 0,0-11 0,0 0 0,11 11 0,3-9 0,22 9 0,14-11 0,3 0 0,-4-11 0,-2 8 0,-8-19 0,11 19 0,-11-19 0,41 8 0,-22-11 0,39 0 0,-11 0 0,-20 0 0,-5 0 0,-25 0 0,-11-11 0,0 8 0,0-8 0,-12 0 0,-2-3 0,1-33 0,-10 17 0,20-29 0,-19-12 0,8-21 0,-10 41 0,-2 0 0,1-35 0,0 14 0,0-3 0,0 9 0,-11 5 0,-3 14 0,-11-3 0,1 9 0,10-6 0,-8 22 0,-3-11 0,-25 8 0,-3 3 0,-8 3 0,-10 19 0,-7-19 0,19 20 0,-4 2 0,1-6 0,-3 0 0,-19 6 0,-4 0 0,1 0 0,-3 0 0,-9 0 0,-1 0 0,9 0 0,5 0 0,22 0 0,1 0 0,-13 0 0,2 0 0,-22 0 0,40 0 0,-2 0 0,-5 0 0,-1 0 0,6 0 0,0 0 0,-6 0 0,-2 0 0,-23 0 0,1 0 0,26 0 0,2 0 0,-26 0 0,3 0 0,-11 0 0,3 6 0,-1 0 0,-2-4 0,18 8 0,-3 2 0,18 0 0,3 1 0,-36 15 0,38-15 0,2-1 0,-21 10 0,18-10 0,-2 1 0,10 5 0,1 3 0,-3-1 0,-1-2 0,-39 7 0,43 4 0,-1-2 0,-36-16 0,20 16 0,-1 1 0,-22-14 0,22 11 0,12-13 0,5 1 0,13 12 0,-33-12 0,33 10 0,8-21 0,-19 20 0,-2-19 0,7 19 0,-5-19 0,0 19 0,5 3 0,-29-8 0,29 16 0,-5-30 0,22 8 0,0 0 0,0 3 0,0 0 0,-11 8 0,9-8 0,-9-1 0,11-2 0,0-11 0,0 0 0,11 11 0,-8 3 0,-3 11 0,-14 0 0,1-11 0,2-3 0,0 0 0,8 3 0,-8 0 0,22-14 0,3-14 0,11-11 0,0 0 0,0 0 0,0-11 0,0 9 0,11-9 0,3 11 0,0 0 0,8 11 0,-8-8 0,11 8 0,0-11 0,-11 0 0,8 11 0,-8 3 0,-1 22 0,-2 3 0,12 33 0,-18-16 0,17 16 0,-11-11 0,3-9 0,0 9 0,-3-11 0,11-11 0,-16 8 0,16 3 0,-22 3 0,-11-3 0,-3-14 0,-11-11 0,0 0 0,0 0 0,0 0 0,-11 0 0,9 0 0,-9 0 0,11 0 0,0 0 0,11-11 0,-19 8 0,27-8 0,-16 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2/20/25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2A70B-78F2-4DCF-B53B-C990D2FAFB8A}" type="slidenum">
              <a:rPr lang="en-US" altLang="zh-TW" smtClean="0"/>
              <a:t>17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30686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2/20/25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2/20/25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customXml" Target="../ink/ink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b" anchorCtr="0"/>
          <a:lstStyle/>
          <a:p>
            <a:r>
              <a:rPr lang="zh-CN" altLang="en-US" sz="6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什麼是法律</a:t>
            </a:r>
            <a:endParaRPr lang="en-US" sz="6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US" altLang="zh-TW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法理學初探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E4683E0-EC01-5AEC-890C-47E59199F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關於自然法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75EE01E-B7F0-51B0-405E-5301115075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3799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9936E0-83B9-6F42-9219-AC204191D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Laws of Nature？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63C365AD-1385-6341-BB82-B84AC368C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294" y="1905000"/>
            <a:ext cx="6122238" cy="4267200"/>
          </a:xfrm>
        </p:spPr>
      </p:pic>
    </p:spTree>
    <p:extLst>
      <p:ext uri="{BB962C8B-B14F-4D97-AF65-F5344CB8AC3E}">
        <p14:creationId xmlns:p14="http://schemas.microsoft.com/office/powerpoint/2010/main" val="164298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54FEE1-2EA2-DF4C-95FA-9FF76616F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Law of Surprise?</a:t>
            </a:r>
          </a:p>
        </p:txBody>
      </p:sp>
      <p:pic>
        <p:nvPicPr>
          <p:cNvPr id="8" name="內容版面配置區 7">
            <a:extLst>
              <a:ext uri="{FF2B5EF4-FFF2-40B4-BE49-F238E27FC236}">
                <a16:creationId xmlns:a16="http://schemas.microsoft.com/office/drawing/2014/main" id="{126B21CC-DCEC-C34B-9381-CA6429F6C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213" y="1905000"/>
            <a:ext cx="8534400" cy="4267200"/>
          </a:xfrm>
        </p:spPr>
      </p:pic>
    </p:spTree>
    <p:extLst>
      <p:ext uri="{BB962C8B-B14F-4D97-AF65-F5344CB8AC3E}">
        <p14:creationId xmlns:p14="http://schemas.microsoft.com/office/powerpoint/2010/main" val="13747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61B6EBC-CCD0-C649-BF4E-15EFBA33B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天理、國法、人情？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06066DEA-0D87-0B40-BEAA-546C5137C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95" y="1905000"/>
            <a:ext cx="6015436" cy="4267200"/>
          </a:xfrm>
        </p:spPr>
      </p:pic>
    </p:spTree>
    <p:extLst>
      <p:ext uri="{BB962C8B-B14F-4D97-AF65-F5344CB8AC3E}">
        <p14:creationId xmlns:p14="http://schemas.microsoft.com/office/powerpoint/2010/main" val="392042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78DE42-2276-7543-AF67-8B95897DD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332656"/>
            <a:ext cx="9143998" cy="1020762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早期發展：從古希臘到啟蒙時代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D395D3ED-CCEA-2C4F-88AB-166A230C4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主要參考資料：</a:t>
            </a:r>
            <a:b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1" lang="en-US" altLang="zh-TW" sz="2800" dirty="0">
                <a:ea typeface="Microsoft JhengHei" panose="020B0604030504040204" pitchFamily="34" charset="-120"/>
              </a:rPr>
              <a:t>Ian MacLeod, Legal Theory (6</a:t>
            </a:r>
            <a:r>
              <a:rPr kumimoji="1" lang="en-US" altLang="zh-TW" sz="2800" baseline="30000" dirty="0">
                <a:ea typeface="Microsoft JhengHei" panose="020B0604030504040204" pitchFamily="34" charset="-120"/>
              </a:rPr>
              <a:t>th</a:t>
            </a:r>
            <a:r>
              <a:rPr kumimoji="1" lang="en-US" altLang="zh-TW" sz="2800" dirty="0">
                <a:ea typeface="Microsoft JhengHei" panose="020B0604030504040204" pitchFamily="34" charset="-120"/>
              </a:rPr>
              <a:t> ed.), 2012</a:t>
            </a:r>
          </a:p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這只是粗略介紹。無論是古希臘還是中古哲學的內涵，都不易被籠統地掌握。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</a:p>
          <a:p>
            <a:r>
              <a:rPr kumimoji="1" lang="en-US" altLang="zh-TW" sz="2800" dirty="0">
                <a:ea typeface="Microsoft JhengHei" panose="020B0604030504040204" pitchFamily="34" charset="-120"/>
              </a:rPr>
              <a:t>“When seeking to understand the Greek view of law and legal theory, therefore, it is necessary to refer to sources drawn from other disciplines, including </a:t>
            </a:r>
            <a:r>
              <a:rPr kumimoji="1" lang="en-US" altLang="zh-TW" sz="2800" dirty="0">
                <a:solidFill>
                  <a:srgbClr val="FF0000"/>
                </a:solidFill>
                <a:ea typeface="Microsoft JhengHei" panose="020B0604030504040204" pitchFamily="34" charset="-120"/>
              </a:rPr>
              <a:t>philosophy in general, politics and literature</a:t>
            </a:r>
            <a:r>
              <a:rPr kumimoji="1" lang="en-US" altLang="zh-TW" sz="2800" dirty="0">
                <a:ea typeface="Microsoft JhengHei" panose="020B0604030504040204" pitchFamily="34" charset="-12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595909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92C0F1-4958-A54B-A5D9-25DFCAD09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498" y="394660"/>
            <a:ext cx="4932038" cy="5842652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柏拉圖的理型（</a:t>
            </a:r>
            <a:r>
              <a:rPr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form, </a:t>
            </a:r>
            <a:r>
              <a:rPr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idea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）與地穴寓言。</a:t>
            </a:r>
            <a:b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   </a:t>
            </a:r>
            <a:r>
              <a:rPr lang="zh-CN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圖片來源：</a:t>
            </a:r>
            <a:r>
              <a:rPr lang="de-DE" altLang="zh-CN" sz="1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wiki</a:t>
            </a:r>
            <a:endParaRPr lang="de-DE" altLang="zh-CN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“(…)the starting point is his conception of </a:t>
            </a:r>
            <a:r>
              <a:rPr lang="en-US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humankind as a political (or social) species</a:t>
            </a:r>
            <a:r>
              <a:rPr 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living within a tightly structured, hierarchical society, with the need to promote the common good of that society being paramount.”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E7AD72C-BCBC-B642-9D41-2CD859606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16" y="507674"/>
            <a:ext cx="4481257" cy="584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0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ABD8D9C-5DB8-4046-8ACB-B350A0AA5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836712"/>
            <a:ext cx="9144000" cy="5256584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亞里斯多德認為法是用來區別正義與不正義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自然（</a:t>
            </a:r>
            <a:r>
              <a:rPr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natural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）正義和成規（</a:t>
            </a:r>
            <a:r>
              <a:rPr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conventional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）正義</a:t>
            </a:r>
            <a:endParaRPr lang="de-DE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成規正義：隨情境而變化，適用於不同脈絡。例：戰俘的贖金數量、祭典所需要的祭品數量。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自然正義：具普遍性且不受人類感知的影響。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分配（</a:t>
            </a:r>
            <a:r>
              <a:rPr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distributive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）正義與矯正（</a:t>
            </a:r>
            <a:r>
              <a:rPr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corrective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）正義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⟪</a:t>
            </a:r>
            <a:r>
              <a:rPr lang="zh-CN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安提戈涅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⟫（</a:t>
            </a:r>
            <a:r>
              <a:rPr lang="de-DE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Antigone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zh-CN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lang="de-DE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78596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4F0FF46A-1F38-1F4F-AFED-2020825DB9B6}"/>
              </a:ext>
            </a:extLst>
          </p:cNvPr>
          <p:cNvSpPr txBox="1"/>
          <p:nvPr/>
        </p:nvSpPr>
        <p:spPr>
          <a:xfrm>
            <a:off x="1773932" y="1484784"/>
            <a:ext cx="9001000" cy="4358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altLang="zh-TW" sz="2800" dirty="0"/>
              <a:t>‘These </a:t>
            </a:r>
            <a:r>
              <a:rPr lang="de-DE" altLang="zh-TW" sz="2800" dirty="0" err="1"/>
              <a:t>laws</a:t>
            </a:r>
            <a:r>
              <a:rPr lang="de-DE" altLang="zh-TW" sz="2800" dirty="0"/>
              <a:t> </a:t>
            </a:r>
            <a:r>
              <a:rPr lang="de-DE" altLang="zh-TW" sz="2800" dirty="0" err="1"/>
              <a:t>were</a:t>
            </a:r>
            <a:r>
              <a:rPr lang="de-DE" altLang="zh-TW" sz="2800" dirty="0"/>
              <a:t> not </a:t>
            </a:r>
            <a:r>
              <a:rPr lang="de-DE" altLang="zh-TW" sz="2800" dirty="0" err="1"/>
              <a:t>ordained</a:t>
            </a:r>
            <a:r>
              <a:rPr lang="de-DE" altLang="zh-TW" sz="2800" dirty="0"/>
              <a:t> </a:t>
            </a:r>
            <a:r>
              <a:rPr lang="de-DE" altLang="zh-TW" sz="2800" dirty="0" err="1"/>
              <a:t>of</a:t>
            </a:r>
            <a:r>
              <a:rPr lang="de-DE" altLang="zh-TW" sz="2800" dirty="0"/>
              <a:t> Zeus,</a:t>
            </a:r>
          </a:p>
          <a:p>
            <a:r>
              <a:rPr lang="de-DE" altLang="zh-TW" sz="2800" dirty="0" err="1"/>
              <a:t>And</a:t>
            </a:r>
            <a:r>
              <a:rPr lang="de-DE" altLang="zh-TW" sz="2800" dirty="0"/>
              <a:t> </a:t>
            </a:r>
            <a:r>
              <a:rPr lang="de-DE" altLang="zh-TW" sz="2800" dirty="0" err="1"/>
              <a:t>she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who</a:t>
            </a:r>
            <a:r>
              <a:rPr lang="de-DE" altLang="zh-TW" sz="2800" dirty="0"/>
              <a:t> </a:t>
            </a:r>
            <a:r>
              <a:rPr lang="de-DE" altLang="zh-TW" sz="2800" dirty="0" err="1"/>
              <a:t>sits</a:t>
            </a:r>
            <a:r>
              <a:rPr lang="de-DE" altLang="zh-TW" sz="2800" dirty="0"/>
              <a:t> </a:t>
            </a:r>
            <a:r>
              <a:rPr lang="de-DE" altLang="zh-TW" sz="2800" dirty="0" err="1"/>
              <a:t>enthroned</a:t>
            </a:r>
            <a:r>
              <a:rPr lang="de-DE" altLang="zh-TW" sz="2800" dirty="0"/>
              <a:t> </a:t>
            </a:r>
            <a:r>
              <a:rPr lang="de-DE" altLang="zh-TW" sz="2800" dirty="0" err="1"/>
              <a:t>with</a:t>
            </a:r>
            <a:r>
              <a:rPr lang="de-DE" altLang="zh-TW" sz="2800" dirty="0"/>
              <a:t> </a:t>
            </a:r>
            <a:r>
              <a:rPr lang="de-DE" altLang="zh-TW" sz="2800" dirty="0" err="1"/>
              <a:t>gods</a:t>
            </a:r>
            <a:r>
              <a:rPr lang="de-DE" altLang="zh-TW" sz="2800" dirty="0"/>
              <a:t> </a:t>
            </a:r>
            <a:r>
              <a:rPr lang="de-DE" altLang="zh-TW" sz="2800" dirty="0" err="1"/>
              <a:t>below</a:t>
            </a:r>
            <a:r>
              <a:rPr lang="de-DE" altLang="zh-TW" sz="2800" dirty="0"/>
              <a:t>,</a:t>
            </a:r>
          </a:p>
          <a:p>
            <a:r>
              <a:rPr lang="de-DE" altLang="zh-TW" sz="2800" dirty="0">
                <a:solidFill>
                  <a:srgbClr val="FF0000"/>
                </a:solidFill>
              </a:rPr>
              <a:t>Justice, </a:t>
            </a:r>
            <a:r>
              <a:rPr lang="de-DE" altLang="zh-TW" sz="2800" dirty="0" err="1">
                <a:solidFill>
                  <a:srgbClr val="FF0000"/>
                </a:solidFill>
              </a:rPr>
              <a:t>enacted</a:t>
            </a:r>
            <a:r>
              <a:rPr lang="de-DE" altLang="zh-TW" sz="2800" dirty="0">
                <a:solidFill>
                  <a:srgbClr val="FF0000"/>
                </a:solidFill>
              </a:rPr>
              <a:t> not </a:t>
            </a:r>
            <a:r>
              <a:rPr lang="de-DE" altLang="zh-TW" sz="2800" dirty="0" err="1">
                <a:solidFill>
                  <a:srgbClr val="FF0000"/>
                </a:solidFill>
              </a:rPr>
              <a:t>these</a:t>
            </a:r>
            <a:r>
              <a:rPr lang="de-DE" altLang="zh-TW" sz="2800" dirty="0">
                <a:solidFill>
                  <a:srgbClr val="FF0000"/>
                </a:solidFill>
              </a:rPr>
              <a:t> human </a:t>
            </a:r>
            <a:r>
              <a:rPr lang="de-DE" altLang="zh-TW" sz="2800" dirty="0" err="1">
                <a:solidFill>
                  <a:srgbClr val="FF0000"/>
                </a:solidFill>
              </a:rPr>
              <a:t>laws</a:t>
            </a:r>
            <a:r>
              <a:rPr lang="de-DE" altLang="zh-TW" sz="2800" dirty="0"/>
              <a:t>.</a:t>
            </a:r>
          </a:p>
          <a:p>
            <a:r>
              <a:rPr lang="de-DE" altLang="zh-TW" sz="2800" dirty="0"/>
              <a:t>Nor </a:t>
            </a:r>
            <a:r>
              <a:rPr lang="de-DE" altLang="zh-TW" sz="2800" dirty="0" err="1"/>
              <a:t>did</a:t>
            </a:r>
            <a:r>
              <a:rPr lang="de-DE" altLang="zh-TW" sz="2800" dirty="0"/>
              <a:t> I </a:t>
            </a:r>
            <a:r>
              <a:rPr lang="de-DE" altLang="zh-TW" sz="2800" dirty="0" err="1"/>
              <a:t>deem</a:t>
            </a:r>
            <a:r>
              <a:rPr lang="de-DE" altLang="zh-TW" sz="2800" dirty="0"/>
              <a:t> </a:t>
            </a:r>
            <a:r>
              <a:rPr lang="de-DE" altLang="zh-TW" sz="2800" dirty="0" err="1"/>
              <a:t>that</a:t>
            </a:r>
            <a:r>
              <a:rPr lang="de-DE" altLang="zh-TW" sz="2800" dirty="0"/>
              <a:t> </a:t>
            </a:r>
            <a:r>
              <a:rPr lang="de-DE" altLang="zh-TW" sz="2800" dirty="0" err="1"/>
              <a:t>thou</a:t>
            </a:r>
            <a:r>
              <a:rPr lang="de-DE" altLang="zh-TW" sz="2800" dirty="0"/>
              <a:t>, a </a:t>
            </a:r>
            <a:r>
              <a:rPr lang="de-DE" altLang="zh-TW" sz="2800" dirty="0" err="1"/>
              <a:t>mortal</a:t>
            </a:r>
            <a:r>
              <a:rPr lang="de-DE" altLang="zh-TW" sz="2800" dirty="0"/>
              <a:t> man,</a:t>
            </a:r>
          </a:p>
          <a:p>
            <a:r>
              <a:rPr lang="de-DE" altLang="zh-TW" sz="2800" dirty="0" err="1"/>
              <a:t>Couldst</a:t>
            </a:r>
            <a:r>
              <a:rPr lang="de-DE" altLang="zh-TW" sz="2800" dirty="0"/>
              <a:t> </a:t>
            </a:r>
            <a:r>
              <a:rPr lang="de-DE" altLang="zh-TW" sz="2800" dirty="0" err="1"/>
              <a:t>by</a:t>
            </a:r>
            <a:r>
              <a:rPr lang="de-DE" altLang="zh-TW" sz="2800" dirty="0"/>
              <a:t> a </a:t>
            </a:r>
            <a:r>
              <a:rPr lang="de-DE" altLang="zh-TW" sz="2800" dirty="0" err="1"/>
              <a:t>breath</a:t>
            </a:r>
            <a:r>
              <a:rPr lang="de-DE" altLang="zh-TW" sz="2800" dirty="0"/>
              <a:t> </a:t>
            </a:r>
            <a:r>
              <a:rPr lang="de-DE" altLang="zh-TW" sz="2800" dirty="0" err="1"/>
              <a:t>annul</a:t>
            </a:r>
            <a:r>
              <a:rPr lang="de-DE" altLang="zh-TW" sz="2800" dirty="0"/>
              <a:t> </a:t>
            </a:r>
            <a:r>
              <a:rPr lang="de-DE" altLang="zh-TW" sz="2800" dirty="0" err="1"/>
              <a:t>and</a:t>
            </a:r>
            <a:r>
              <a:rPr lang="de-DE" altLang="zh-TW" sz="2800" dirty="0"/>
              <a:t> </a:t>
            </a:r>
            <a:r>
              <a:rPr lang="de-DE" altLang="zh-TW" sz="2800" dirty="0" err="1"/>
              <a:t>override</a:t>
            </a:r>
            <a:endParaRPr lang="de-DE" altLang="zh-TW" sz="2800" dirty="0"/>
          </a:p>
          <a:p>
            <a:r>
              <a:rPr lang="de-DE" altLang="zh-TW" sz="2800" dirty="0"/>
              <a:t>The </a:t>
            </a:r>
            <a:r>
              <a:rPr lang="de-DE" altLang="zh-TW" sz="2800" dirty="0" err="1"/>
              <a:t>immutable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unwritten</a:t>
            </a:r>
            <a:r>
              <a:rPr lang="de-DE" altLang="zh-TW" sz="2800" dirty="0"/>
              <a:t> </a:t>
            </a:r>
            <a:r>
              <a:rPr lang="de-DE" altLang="zh-TW" sz="2800" dirty="0" err="1"/>
              <a:t>laws</a:t>
            </a:r>
            <a:r>
              <a:rPr lang="de-DE" altLang="zh-TW" sz="2800" dirty="0"/>
              <a:t> </a:t>
            </a:r>
            <a:r>
              <a:rPr lang="de-DE" altLang="zh-TW" sz="2800" dirty="0" err="1"/>
              <a:t>of</a:t>
            </a:r>
            <a:r>
              <a:rPr lang="de-DE" altLang="zh-TW" sz="2800" dirty="0"/>
              <a:t> </a:t>
            </a:r>
            <a:r>
              <a:rPr lang="de-DE" altLang="zh-TW" sz="2800" dirty="0" err="1"/>
              <a:t>heaven</a:t>
            </a:r>
            <a:r>
              <a:rPr lang="de-DE" altLang="zh-TW" sz="2800" dirty="0"/>
              <a:t>.</a:t>
            </a:r>
          </a:p>
          <a:p>
            <a:r>
              <a:rPr lang="de-DE" altLang="zh-TW" sz="2800" dirty="0" err="1"/>
              <a:t>They</a:t>
            </a:r>
            <a:r>
              <a:rPr lang="de-DE" altLang="zh-TW" sz="2800" dirty="0"/>
              <a:t> </a:t>
            </a:r>
            <a:r>
              <a:rPr lang="de-DE" altLang="zh-TW" sz="2800" dirty="0" err="1"/>
              <a:t>were</a:t>
            </a:r>
            <a:r>
              <a:rPr lang="de-DE" altLang="zh-TW" sz="2800" dirty="0"/>
              <a:t> not </a:t>
            </a:r>
            <a:r>
              <a:rPr lang="de-DE" altLang="zh-TW" sz="2800" dirty="0" err="1"/>
              <a:t>born</a:t>
            </a:r>
            <a:r>
              <a:rPr lang="de-DE" altLang="zh-TW" sz="2800" dirty="0"/>
              <a:t> </a:t>
            </a:r>
            <a:r>
              <a:rPr lang="de-DE" altLang="zh-TW" sz="2800" dirty="0" err="1"/>
              <a:t>today</a:t>
            </a:r>
            <a:r>
              <a:rPr lang="de-DE" altLang="zh-TW" sz="2800" dirty="0"/>
              <a:t> </a:t>
            </a:r>
            <a:r>
              <a:rPr lang="de-DE" altLang="zh-TW" sz="2800" dirty="0" err="1"/>
              <a:t>nor</a:t>
            </a:r>
            <a:r>
              <a:rPr lang="de-DE" altLang="zh-TW" sz="2800" dirty="0"/>
              <a:t> </a:t>
            </a:r>
            <a:r>
              <a:rPr lang="de-DE" altLang="zh-TW" sz="2800" dirty="0" err="1"/>
              <a:t>yesterday</a:t>
            </a:r>
            <a:r>
              <a:rPr lang="de-DE" altLang="zh-TW" sz="2800" dirty="0"/>
              <a:t>;</a:t>
            </a:r>
          </a:p>
          <a:p>
            <a:r>
              <a:rPr lang="de-DE" altLang="zh-TW" sz="2800" dirty="0" err="1"/>
              <a:t>They</a:t>
            </a:r>
            <a:r>
              <a:rPr lang="de-DE" altLang="zh-TW" sz="2800" dirty="0"/>
              <a:t> die not; </a:t>
            </a:r>
            <a:r>
              <a:rPr lang="de-DE" altLang="zh-TW" sz="2800" dirty="0" err="1"/>
              <a:t>and</a:t>
            </a:r>
            <a:r>
              <a:rPr lang="de-DE" altLang="zh-TW" sz="2800" dirty="0"/>
              <a:t> </a:t>
            </a:r>
            <a:r>
              <a:rPr lang="de-DE" altLang="zh-TW" sz="2800" dirty="0" err="1"/>
              <a:t>none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knoweth</a:t>
            </a:r>
            <a:r>
              <a:rPr lang="de-DE" altLang="zh-TW" sz="2800" dirty="0"/>
              <a:t> </a:t>
            </a:r>
            <a:r>
              <a:rPr lang="de-DE" altLang="zh-TW" sz="2800" dirty="0" err="1"/>
              <a:t>whence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they</a:t>
            </a:r>
            <a:r>
              <a:rPr lang="de-DE" altLang="zh-TW" sz="2800" dirty="0"/>
              <a:t> sprang.’</a:t>
            </a:r>
          </a:p>
          <a:p>
            <a:r>
              <a:rPr lang="de-DE" altLang="zh-TW" sz="2800" dirty="0"/>
              <a:t>(Antigone, 453–7. Translation </a:t>
            </a:r>
            <a:r>
              <a:rPr lang="de-DE" altLang="zh-TW" sz="2800" dirty="0" err="1"/>
              <a:t>cited</a:t>
            </a:r>
            <a:r>
              <a:rPr lang="de-DE" altLang="zh-TW" sz="2800" dirty="0"/>
              <a:t> in Kelly, op. </a:t>
            </a:r>
            <a:r>
              <a:rPr lang="de-DE" altLang="zh-TW" sz="2800" dirty="0" err="1"/>
              <a:t>cit</a:t>
            </a:r>
            <a:r>
              <a:rPr lang="de-DE" altLang="zh-TW" sz="2800" dirty="0"/>
              <a:t>., p. 20.)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3017848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87D230F-BD1C-4279-E14C-45B8FB94D8A0}"/>
              </a:ext>
            </a:extLst>
          </p:cNvPr>
          <p:cNvSpPr txBox="1"/>
          <p:nvPr/>
        </p:nvSpPr>
        <p:spPr>
          <a:xfrm>
            <a:off x="2277988" y="620688"/>
            <a:ext cx="722453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這些律法並非宙斯所制定，</a:t>
            </a:r>
            <a:br>
              <a:rPr lang="zh-TW" altLang="en-US" sz="2800" dirty="0"/>
            </a:br>
            <a:r>
              <a:rPr lang="zh-TW" altLang="en-US" sz="2800" dirty="0"/>
              <a:t>亦非那位在冥界與諸神同座的女神所設立，</a:t>
            </a:r>
            <a:br>
              <a:rPr lang="zh-TW" altLang="en-US" sz="2800" dirty="0"/>
            </a:br>
            <a:r>
              <a:rPr lang="zh-TW" altLang="en-US" sz="2800" b="1" dirty="0"/>
              <a:t>正義，並未頒布這些人間的法則。</a:t>
            </a:r>
            <a:br>
              <a:rPr lang="zh-TW" altLang="en-US" sz="2800" dirty="0"/>
            </a:br>
            <a:r>
              <a:rPr lang="zh-TW" altLang="en-US" sz="2800" dirty="0"/>
              <a:t>我從未認為你，一個凡人，</a:t>
            </a:r>
            <a:br>
              <a:rPr lang="zh-TW" altLang="en-US" sz="2800" dirty="0"/>
            </a:br>
            <a:r>
              <a:rPr lang="zh-TW" altLang="en-US" sz="2800" dirty="0"/>
              <a:t>能夠僅憑一息之力廢除並推翻</a:t>
            </a:r>
            <a:br>
              <a:rPr lang="zh-TW" altLang="en-US" sz="2800" dirty="0"/>
            </a:br>
            <a:r>
              <a:rPr lang="zh-TW" altLang="en-US" sz="2800" dirty="0"/>
              <a:t>那不變且未曾書寫的天律。</a:t>
            </a:r>
            <a:br>
              <a:rPr lang="zh-TW" altLang="en-US" sz="2800" dirty="0"/>
            </a:br>
            <a:r>
              <a:rPr lang="zh-TW" altLang="en-US" sz="2800" dirty="0"/>
              <a:t>它們既非今日亦非昨日所生，</a:t>
            </a:r>
            <a:br>
              <a:rPr lang="zh-TW" altLang="en-US" sz="2800" dirty="0"/>
            </a:br>
            <a:r>
              <a:rPr lang="zh-TW" altLang="en-US" sz="2800" dirty="0"/>
              <a:t>它們不曾消亡，亦無人知曉其起源。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4AF4E37-123C-29B0-9FF3-C12944F5B65C}"/>
              </a:ext>
            </a:extLst>
          </p:cNvPr>
          <p:cNvSpPr txBox="1"/>
          <p:nvPr/>
        </p:nvSpPr>
        <p:spPr>
          <a:xfrm>
            <a:off x="2265568" y="4833985"/>
            <a:ext cx="799288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伊底帕斯（</a:t>
            </a:r>
            <a:r>
              <a:rPr kumimoji="1" lang="de-DE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de-DE" altLang="zh-TW" sz="24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Oedipus</a:t>
            </a:r>
            <a:r>
              <a:rPr kumimoji="1" lang="de-DE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）的兩個兒子：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艾特歐克里斯（</a:t>
            </a:r>
            <a:r>
              <a:rPr kumimoji="1" lang="de-DE" altLang="zh-TW" sz="24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Eteocles</a:t>
            </a:r>
            <a:r>
              <a:rPr kumimoji="1" lang="zh-TW" altLang="de-DE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、波呂涅克斯（</a:t>
            </a:r>
            <a:r>
              <a:rPr kumimoji="1" lang="de-DE" altLang="zh-TW" sz="24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Polynices</a:t>
            </a: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新任國王：克瑞翁（</a:t>
            </a:r>
            <a:r>
              <a:rPr kumimoji="1" lang="de-DE" altLang="zh-TW" sz="24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Creon</a:t>
            </a:r>
            <a:r>
              <a:rPr kumimoji="1" lang="zh-TW" altLang="de-DE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kumimoji="1"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90000"/>
              </a:lnSpc>
            </a:pPr>
            <a:r>
              <a:rPr kumimoji="1"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波呂涅克斯的妹妹：</a:t>
            </a:r>
            <a:r>
              <a:rPr kumimoji="1" lang="de-DE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Antigone</a:t>
            </a:r>
            <a:endParaRPr kumimoji="1" lang="zh-TW" alt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540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9B67F4-EF1D-0744-B940-D846213DA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548680"/>
            <a:ext cx="9144000" cy="5623520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斯多葛學派（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Stoicism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）：宇宙中存在非人類的理性力量，那是引導宇宙萬物的法則。它展現為命運、天意和必然性，也顯現在人類理性中。依循這樣的力量，萬物都朝向其本質目的發展，例如橡實成長為橡樹。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簡單說：目的論式的整體秩序（</a:t>
            </a:r>
            <a:r>
              <a:rPr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telos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西塞羅（</a:t>
            </a:r>
            <a:r>
              <a:rPr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Cicero, 106-43 BC 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）認為法律是內在於自然中的最高理性，它告訴我們應該做什麼、不能做什麼。所以即使沒有人為制定的法律，我們還是可以知道什麼是對錯，什麼是「不法」。</a:t>
            </a:r>
            <a:endParaRPr lang="de-DE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法律的本質目的是維護人民和國家的安全、人類的福祉。所以偏離這些目的的法律不是法律。即便在欠缺實證法的情況下，行為依舊可以「不法」（</a:t>
            </a:r>
            <a:r>
              <a:rPr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unlawful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）。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de-DE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de-DE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20940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98080A-48AE-DE44-A7E7-83FBF7A64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9916" y="476672"/>
            <a:ext cx="9144000" cy="6048672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這門課有什麼、以及沒有什麼</a:t>
            </a:r>
            <a:endParaRPr lang="de-DE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經考選部採計為⟨專門職業及技術人員高等考試律師考試規則⟩第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條所稱之法理學，可抵算律師應考資格學分。（但老師不知道是不是每次都會有一樣的結果）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哲學的法理學 </a:t>
            </a:r>
            <a:r>
              <a:rPr lang="de-DE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v. 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法學的法理學</a:t>
            </a:r>
            <a:endParaRPr lang="de-DE" altLang="zh-CN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關於評分和上課方式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出席不會用來扣分、無須以任何方式請假</a:t>
            </a: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期末作業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70%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、課堂參與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30%</a:t>
            </a:r>
          </a:p>
          <a:p>
            <a:pPr lvl="1"/>
            <a:r>
              <a:rPr lang="zh-CN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課堂參與：</a:t>
            </a:r>
            <a:r>
              <a:rPr lang="zh-CN" altLang="en-US" sz="24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個人發言</a:t>
            </a: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隨機分組</a:t>
            </a:r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b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BB7338A-92D1-6284-E096-9C8341E29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676" y="3239803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686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FC3D4F1-8FA7-7145-90B3-BE6155A8A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476672"/>
            <a:ext cx="9144000" cy="6048672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ea typeface="Microsoft JhengHei" panose="020B0604030504040204" pitchFamily="34" charset="-120"/>
              </a:rPr>
              <a:t>聖奧古斯丁（</a:t>
            </a:r>
            <a:r>
              <a:rPr lang="de-DE" altLang="zh-CN" sz="2800" dirty="0">
                <a:ea typeface="Microsoft JhengHei" panose="020B0604030504040204" pitchFamily="34" charset="-120"/>
              </a:rPr>
              <a:t>St Augustine, 354-430</a:t>
            </a:r>
            <a:r>
              <a:rPr lang="zh-CN" altLang="en-US" sz="2800" dirty="0">
                <a:ea typeface="Microsoft JhengHei" panose="020B0604030504040204" pitchFamily="34" charset="-120"/>
              </a:rPr>
              <a:t>）：</a:t>
            </a:r>
            <a:endParaRPr lang="de-DE" altLang="zh-CN" sz="2800" dirty="0">
              <a:ea typeface="Microsoft JhengHei" panose="020B0604030504040204" pitchFamily="34" charset="-120"/>
            </a:endParaRPr>
          </a:p>
          <a:p>
            <a:pPr lvl="1"/>
            <a:r>
              <a:rPr lang="de-DE" altLang="zh-TW" sz="2800" dirty="0">
                <a:ea typeface="Microsoft JhengHei" panose="020B0604030504040204" pitchFamily="34" charset="-120"/>
              </a:rPr>
              <a:t>“in a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way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reminiscent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of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Plato’s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theory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of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forms</a:t>
            </a:r>
            <a:r>
              <a:rPr lang="de-DE" altLang="zh-TW" sz="2800" dirty="0">
                <a:ea typeface="Microsoft JhengHei" panose="020B0604030504040204" pitchFamily="34" charset="-120"/>
              </a:rPr>
              <a:t>, Augustine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asserts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that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there</a:t>
            </a:r>
            <a:r>
              <a:rPr lang="de-DE" altLang="zh-TW" sz="2800" dirty="0">
                <a:ea typeface="Microsoft JhengHei" panose="020B0604030504040204" pitchFamily="34" charset="-120"/>
              </a:rPr>
              <a:t> must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be</a:t>
            </a:r>
            <a:r>
              <a:rPr lang="de-DE" altLang="zh-TW" sz="2800" dirty="0">
                <a:ea typeface="Microsoft JhengHei" panose="020B0604030504040204" pitchFamily="34" charset="-120"/>
              </a:rPr>
              <a:t> an ideal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law</a:t>
            </a:r>
            <a:r>
              <a:rPr lang="de-DE" altLang="zh-TW" sz="2800" dirty="0">
                <a:ea typeface="Microsoft JhengHei" panose="020B0604030504040204" pitchFamily="34" charset="-120"/>
              </a:rPr>
              <a:t> (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or</a:t>
            </a:r>
            <a:r>
              <a:rPr lang="de-DE" altLang="zh-TW" sz="2800" dirty="0">
                <a:ea typeface="Microsoft JhengHei" panose="020B0604030504040204" pitchFamily="34" charset="-120"/>
              </a:rPr>
              <a:t> in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other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words</a:t>
            </a:r>
            <a:r>
              <a:rPr lang="de-DE" altLang="zh-TW" sz="2800" dirty="0">
                <a:ea typeface="Microsoft JhengHei" panose="020B0604030504040204" pitchFamily="34" charset="-120"/>
              </a:rPr>
              <a:t>,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naturallaw</a:t>
            </a:r>
            <a:r>
              <a:rPr lang="de-DE" altLang="zh-TW" sz="2800" dirty="0">
                <a:ea typeface="Microsoft JhengHei" panose="020B0604030504040204" pitchFamily="34" charset="-120"/>
              </a:rPr>
              <a:t>)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which</a:t>
            </a:r>
            <a:r>
              <a:rPr lang="de-DE" altLang="zh-TW" sz="2800" dirty="0">
                <a:ea typeface="Microsoft JhengHei" panose="020B0604030504040204" pitchFamily="34" charset="-120"/>
              </a:rPr>
              <a:t> he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proceeds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to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identify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with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the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law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of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the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Judæo</a:t>
            </a:r>
            <a:r>
              <a:rPr lang="de-DE" altLang="zh-TW" sz="2800" dirty="0">
                <a:ea typeface="Microsoft JhengHei" panose="020B0604030504040204" pitchFamily="34" charset="-120"/>
              </a:rPr>
              <a:t>-Christian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God</a:t>
            </a:r>
            <a:r>
              <a:rPr lang="de-DE" altLang="zh-TW" sz="2800" dirty="0">
                <a:ea typeface="Microsoft JhengHei" panose="020B0604030504040204" pitchFamily="34" charset="-120"/>
              </a:rPr>
              <a:t>”.</a:t>
            </a:r>
            <a:endParaRPr lang="de-DE" altLang="zh-CN" sz="2800" dirty="0">
              <a:ea typeface="Microsoft JhengHei" panose="020B0604030504040204" pitchFamily="34" charset="-120"/>
            </a:endParaRPr>
          </a:p>
          <a:p>
            <a:pPr lvl="1"/>
            <a:r>
              <a:rPr lang="de-DE" altLang="zh-CN" sz="2800" dirty="0">
                <a:ea typeface="Microsoft JhengHei" panose="020B0604030504040204" pitchFamily="34" charset="-120"/>
              </a:rPr>
              <a:t>‘</a:t>
            </a:r>
            <a:r>
              <a:rPr lang="de-DE" altLang="zh-CN" sz="2800" dirty="0" err="1">
                <a:solidFill>
                  <a:srgbClr val="FF0000"/>
                </a:solidFill>
                <a:ea typeface="Microsoft JhengHei" panose="020B0604030504040204" pitchFamily="34" charset="-120"/>
              </a:rPr>
              <a:t>what</a:t>
            </a:r>
            <a:r>
              <a:rPr lang="de-DE" altLang="zh-CN" sz="2800" dirty="0">
                <a:solidFill>
                  <a:srgbClr val="FF0000"/>
                </a:solidFill>
                <a:ea typeface="Microsoft JhengHei" panose="020B0604030504040204" pitchFamily="34" charset="-120"/>
              </a:rPr>
              <a:t> </a:t>
            </a:r>
            <a:r>
              <a:rPr lang="de-DE" altLang="zh-CN" sz="2800" dirty="0" err="1">
                <a:solidFill>
                  <a:srgbClr val="FF0000"/>
                </a:solidFill>
                <a:ea typeface="Microsoft JhengHei" panose="020B0604030504040204" pitchFamily="34" charset="-120"/>
              </a:rPr>
              <a:t>are</a:t>
            </a:r>
            <a:r>
              <a:rPr lang="de-DE" altLang="zh-CN" sz="2800" dirty="0">
                <a:solidFill>
                  <a:srgbClr val="FF0000"/>
                </a:solidFill>
                <a:ea typeface="Microsoft JhengHei" panose="020B0604030504040204" pitchFamily="34" charset="-120"/>
              </a:rPr>
              <a:t> </a:t>
            </a:r>
            <a:r>
              <a:rPr lang="de-DE" altLang="zh-CN" sz="2800" dirty="0" err="1">
                <a:solidFill>
                  <a:srgbClr val="FF0000"/>
                </a:solidFill>
                <a:ea typeface="Microsoft JhengHei" panose="020B0604030504040204" pitchFamily="34" charset="-120"/>
              </a:rPr>
              <a:t>states</a:t>
            </a:r>
            <a:r>
              <a:rPr lang="de-DE" altLang="zh-CN" sz="2800" dirty="0">
                <a:solidFill>
                  <a:srgbClr val="FF0000"/>
                </a:solidFill>
                <a:ea typeface="Microsoft JhengHei" panose="020B0604030504040204" pitchFamily="34" charset="-120"/>
              </a:rPr>
              <a:t> </a:t>
            </a:r>
            <a:r>
              <a:rPr lang="de-DE" altLang="zh-CN" sz="2800" dirty="0" err="1">
                <a:solidFill>
                  <a:srgbClr val="FF0000"/>
                </a:solidFill>
                <a:ea typeface="Microsoft JhengHei" panose="020B0604030504040204" pitchFamily="34" charset="-120"/>
              </a:rPr>
              <a:t>without</a:t>
            </a:r>
            <a:r>
              <a:rPr lang="de-DE" altLang="zh-CN" sz="2800" dirty="0">
                <a:solidFill>
                  <a:srgbClr val="FF0000"/>
                </a:solidFill>
                <a:ea typeface="Microsoft JhengHei" panose="020B0604030504040204" pitchFamily="34" charset="-120"/>
              </a:rPr>
              <a:t> </a:t>
            </a:r>
            <a:r>
              <a:rPr lang="de-DE" altLang="zh-CN" sz="2800" dirty="0" err="1">
                <a:solidFill>
                  <a:srgbClr val="FF0000"/>
                </a:solidFill>
                <a:ea typeface="Microsoft JhengHei" panose="020B0604030504040204" pitchFamily="34" charset="-120"/>
              </a:rPr>
              <a:t>justice</a:t>
            </a:r>
            <a:r>
              <a:rPr lang="de-DE" altLang="zh-CN" sz="2800" dirty="0">
                <a:solidFill>
                  <a:srgbClr val="FF0000"/>
                </a:solidFill>
                <a:ea typeface="Microsoft JhengHei" panose="020B0604030504040204" pitchFamily="34" charset="-120"/>
              </a:rPr>
              <a:t>, but </a:t>
            </a:r>
            <a:r>
              <a:rPr lang="de-DE" altLang="zh-CN" sz="2800" dirty="0" err="1">
                <a:solidFill>
                  <a:srgbClr val="FF0000"/>
                </a:solidFill>
                <a:ea typeface="Microsoft JhengHei" panose="020B0604030504040204" pitchFamily="34" charset="-120"/>
              </a:rPr>
              <a:t>robber</a:t>
            </a:r>
            <a:r>
              <a:rPr lang="de-DE" altLang="zh-CN" sz="2800" dirty="0">
                <a:solidFill>
                  <a:srgbClr val="FF0000"/>
                </a:solidFill>
                <a:ea typeface="Microsoft JhengHei" panose="020B0604030504040204" pitchFamily="34" charset="-120"/>
              </a:rPr>
              <a:t> </a:t>
            </a:r>
            <a:r>
              <a:rPr lang="de-DE" altLang="zh-CN" sz="2800" dirty="0" err="1">
                <a:solidFill>
                  <a:srgbClr val="FF0000"/>
                </a:solidFill>
                <a:ea typeface="Microsoft JhengHei" panose="020B0604030504040204" pitchFamily="34" charset="-120"/>
              </a:rPr>
              <a:t>bands</a:t>
            </a:r>
            <a:r>
              <a:rPr lang="de-DE" altLang="zh-CN" sz="2800" dirty="0">
                <a:solidFill>
                  <a:srgbClr val="FF0000"/>
                </a:solidFill>
                <a:ea typeface="Microsoft JhengHei" panose="020B0604030504040204" pitchFamily="34" charset="-120"/>
              </a:rPr>
              <a:t> </a:t>
            </a:r>
            <a:r>
              <a:rPr lang="de-DE" altLang="zh-CN" sz="2800" dirty="0" err="1">
                <a:solidFill>
                  <a:srgbClr val="FF0000"/>
                </a:solidFill>
                <a:ea typeface="Microsoft JhengHei" panose="020B0604030504040204" pitchFamily="34" charset="-120"/>
              </a:rPr>
              <a:t>enlarged</a:t>
            </a:r>
            <a:r>
              <a:rPr lang="de-DE" altLang="zh-CN" sz="2800" dirty="0">
                <a:ea typeface="Microsoft JhengHei" panose="020B0604030504040204" pitchFamily="34" charset="-120"/>
              </a:rPr>
              <a:t>?’</a:t>
            </a:r>
          </a:p>
          <a:p>
            <a:pPr lvl="1"/>
            <a:r>
              <a:rPr lang="de-DE" altLang="zh-TW" sz="2800" i="1" dirty="0" err="1">
                <a:ea typeface="Microsoft JhengHei" panose="020B0604030504040204" pitchFamily="34" charset="-120"/>
              </a:rPr>
              <a:t>lex</a:t>
            </a:r>
            <a:r>
              <a:rPr lang="de-DE" altLang="zh-TW" sz="2800" i="1" dirty="0">
                <a:ea typeface="Microsoft JhengHei" panose="020B0604030504040204" pitchFamily="34" charset="-120"/>
              </a:rPr>
              <a:t> </a:t>
            </a:r>
            <a:r>
              <a:rPr lang="de-DE" altLang="zh-TW" sz="2800" i="1" dirty="0" err="1">
                <a:ea typeface="Microsoft JhengHei" panose="020B0604030504040204" pitchFamily="34" charset="-120"/>
              </a:rPr>
              <a:t>injusta</a:t>
            </a:r>
            <a:r>
              <a:rPr lang="de-DE" altLang="zh-TW" sz="2800" i="1" dirty="0">
                <a:ea typeface="Microsoft JhengHei" panose="020B0604030504040204" pitchFamily="34" charset="-120"/>
              </a:rPr>
              <a:t> non </a:t>
            </a:r>
            <a:r>
              <a:rPr lang="de-DE" altLang="zh-TW" sz="2800" i="1" dirty="0" err="1">
                <a:ea typeface="Microsoft JhengHei" panose="020B0604030504040204" pitchFamily="34" charset="-120"/>
              </a:rPr>
              <a:t>est</a:t>
            </a:r>
            <a:r>
              <a:rPr lang="de-DE" altLang="zh-TW" sz="2800" i="1" dirty="0">
                <a:ea typeface="Microsoft JhengHei" panose="020B0604030504040204" pitchFamily="34" charset="-120"/>
              </a:rPr>
              <a:t> </a:t>
            </a:r>
            <a:r>
              <a:rPr lang="de-DE" altLang="zh-TW" sz="2800" i="1" dirty="0" err="1">
                <a:ea typeface="Microsoft JhengHei" panose="020B0604030504040204" pitchFamily="34" charset="-120"/>
              </a:rPr>
              <a:t>lex</a:t>
            </a:r>
            <a:endParaRPr lang="de-DE" altLang="zh-TW" sz="2800" i="1" dirty="0">
              <a:ea typeface="Microsoft JhengHei" panose="020B0604030504040204" pitchFamily="34" charset="-120"/>
            </a:endParaRPr>
          </a:p>
          <a:p>
            <a:pPr lvl="2"/>
            <a:r>
              <a:rPr lang="de-DE" altLang="zh-TW" sz="2800" dirty="0">
                <a:ea typeface="Microsoft JhengHei" panose="020B0604030504040204" pitchFamily="34" charset="-120"/>
              </a:rPr>
              <a:t>an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unjust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law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is</a:t>
            </a:r>
            <a:r>
              <a:rPr lang="de-DE" altLang="zh-TW" sz="2800" dirty="0">
                <a:ea typeface="Microsoft JhengHei" panose="020B0604030504040204" pitchFamily="34" charset="-120"/>
              </a:rPr>
              <a:t> not a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law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zh-TW" altLang="en-US" sz="2800" dirty="0">
                <a:ea typeface="Microsoft JhengHei" panose="020B0604030504040204" pitchFamily="34" charset="-120"/>
              </a:rPr>
              <a:t>（惡法非法）</a:t>
            </a:r>
            <a:endParaRPr lang="en-US" altLang="zh-TW" sz="2800" dirty="0">
              <a:ea typeface="Microsoft JhengHei" panose="020B0604030504040204" pitchFamily="34" charset="-120"/>
            </a:endParaRPr>
          </a:p>
          <a:p>
            <a:pPr lvl="2"/>
            <a:r>
              <a:rPr lang="de-DE" altLang="zh-TW" sz="2800" dirty="0">
                <a:ea typeface="Microsoft JhengHei" panose="020B0604030504040204" pitchFamily="34" charset="-120"/>
              </a:rPr>
              <a:t>‘In temporal [i.e. human]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law</a:t>
            </a:r>
            <a:r>
              <a:rPr lang="de-DE" altLang="zh-TW" sz="2800" dirty="0">
                <a:ea typeface="Microsoft JhengHei" panose="020B0604030504040204" pitchFamily="34" charset="-120"/>
              </a:rPr>
              <a:t>,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nothing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is</a:t>
            </a:r>
            <a:r>
              <a:rPr lang="de-DE" altLang="zh-TW" sz="2800" dirty="0">
                <a:ea typeface="Microsoft JhengHei" panose="020B0604030504040204" pitchFamily="34" charset="-120"/>
              </a:rPr>
              <a:t> just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nor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legitimate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which</a:t>
            </a:r>
            <a:r>
              <a:rPr lang="de-DE" altLang="zh-TW" sz="2800" dirty="0">
                <a:ea typeface="Microsoft JhengHei" panose="020B0604030504040204" pitchFamily="34" charset="-120"/>
              </a:rPr>
              <a:t> human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beings</a:t>
            </a:r>
            <a:r>
              <a:rPr lang="zh-TW" altLang="en-US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>
                <a:ea typeface="Microsoft JhengHei" panose="020B0604030504040204" pitchFamily="34" charset="-120"/>
              </a:rPr>
              <a:t>do not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derive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from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the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eternal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law</a:t>
            </a:r>
            <a:r>
              <a:rPr lang="de-DE" altLang="zh-TW" sz="2800" dirty="0">
                <a:ea typeface="Microsoft JhengHei" panose="020B0604030504040204" pitchFamily="34" charset="-120"/>
              </a:rPr>
              <a:t>.’ (Anthony J.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Lisska</a:t>
            </a:r>
            <a:r>
              <a:rPr lang="de-DE" altLang="zh-TW" sz="2800" dirty="0">
                <a:ea typeface="Microsoft JhengHei" panose="020B0604030504040204" pitchFamily="34" charset="-120"/>
              </a:rPr>
              <a:t>,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Aquinas’s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Theory</a:t>
            </a:r>
            <a:r>
              <a:rPr lang="de-DE" altLang="zh-TW" sz="2800" dirty="0">
                <a:ea typeface="Microsoft JhengHei" panose="020B0604030504040204" pitchFamily="34" charset="-120"/>
              </a:rPr>
              <a:t> </a:t>
            </a:r>
            <a:r>
              <a:rPr lang="de-DE" altLang="zh-TW" sz="2800" dirty="0" err="1">
                <a:ea typeface="Microsoft JhengHei" panose="020B0604030504040204" pitchFamily="34" charset="-120"/>
              </a:rPr>
              <a:t>of</a:t>
            </a:r>
            <a:r>
              <a:rPr lang="de-DE" altLang="zh-TW" sz="2800" dirty="0">
                <a:ea typeface="Microsoft JhengHei" panose="020B0604030504040204" pitchFamily="34" charset="-120"/>
              </a:rPr>
              <a:t> Natural Law, 1996, p. 269.)</a:t>
            </a:r>
          </a:p>
          <a:p>
            <a:endParaRPr lang="de-DE" altLang="zh-TW" sz="2800" dirty="0">
              <a:ea typeface="Microsoft JhengHei" panose="020B0604030504040204" pitchFamily="34" charset="-120"/>
            </a:endParaRPr>
          </a:p>
          <a:p>
            <a:endParaRPr lang="en-US" sz="2800" dirty="0"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12037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B44059-7F83-064A-8D67-FCA168736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692696"/>
            <a:ext cx="9144000" cy="5544616"/>
          </a:xfrm>
        </p:spPr>
        <p:txBody>
          <a:bodyPr>
            <a:normAutofit/>
          </a:bodyPr>
          <a:lstStyle/>
          <a:p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聖阿奎那（</a:t>
            </a:r>
            <a:r>
              <a:rPr lang="de-DE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 Thomas Aquinas, 1225-1274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區別了四種法：</a:t>
            </a:r>
            <a:endParaRPr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永恆法（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eternal law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）：簡單說就是神的理性。</a:t>
            </a:r>
            <a:endParaRPr kumimoji="1"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自然法（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natural law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）：只有神才知道永恆法，但是人類透過理性對於永恆法的認識即為自然法。</a:t>
            </a:r>
            <a:endParaRPr kumimoji="1"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人定法（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human law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）：我們都知道這是啥。</a:t>
            </a:r>
            <a:endParaRPr kumimoji="1"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神聖法（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divine law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）：永恆法的具現。</a:t>
            </a:r>
            <a:endParaRPr kumimoji="1"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牴觸自然法的人定法不是法，是「腐敗」的法。</a:t>
            </a:r>
            <a:endParaRPr kumimoji="1"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CN" sz="3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1017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626365-2C77-CE4E-90AA-24A5121D7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1537" y="1700808"/>
            <a:ext cx="9144000" cy="4267200"/>
          </a:xfrm>
        </p:spPr>
        <p:txBody>
          <a:bodyPr>
            <a:norm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格老秀斯（</a:t>
            </a:r>
            <a:r>
              <a:rPr kumimoji="1"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Grotius, 1583-1645</a:t>
            </a: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以理性作為自然法的來源，這意味著即使神不存在，亦不影響人類透過理性來認識自然法。</a:t>
            </a:r>
            <a:endParaRPr kumimoji="1"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當宗教的力量開始消退，人們開始為正當秩序尋求別的解釋，而人民自身的同意就成為最重要的基礎：契約論。</a:t>
            </a:r>
            <a:endParaRPr kumimoji="1"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霍布斯（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Thomas Hobbes, 1588-1679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）：為了脫離萬人對萬人的戰爭</a:t>
            </a:r>
            <a:r>
              <a:rPr kumimoji="1"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自然狀態（</a:t>
            </a:r>
            <a:r>
              <a:rPr kumimoji="1"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state</a:t>
            </a:r>
            <a:r>
              <a:rPr kumimoji="1"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of</a:t>
            </a:r>
            <a:r>
              <a:rPr kumimoji="1"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kumimoji="1"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nature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），人們讓渡他們的</a:t>
            </a:r>
            <a:r>
              <a:rPr kumimoji="1" lang="zh-CN" altLang="en-US" sz="2800" b="1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自然權利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natural right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）形成主權者（</a:t>
            </a:r>
            <a:r>
              <a:rPr kumimoji="1"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sovereign</a:t>
            </a:r>
            <a:r>
              <a:rPr kumimoji="1"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）。</a:t>
            </a:r>
            <a:endParaRPr kumimoji="1" lang="zh-TW" alt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24936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7A3BEA1-A28B-9346-8C33-6C79416C1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1700808"/>
            <a:ext cx="9144000" cy="4267200"/>
          </a:xfrm>
        </p:spPr>
        <p:txBody>
          <a:bodyPr>
            <a:normAutofit/>
          </a:bodyPr>
          <a:lstStyle/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霍布斯認為，唯當政府無法保障生存時，遵守契約的義務才消滅。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洛克（</a:t>
            </a:r>
            <a:r>
              <a:rPr kumimoji="1" lang="de-DE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John Locke, 1632-1704</a:t>
            </a:r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）：個人在政府存在前就擁有某些自然權利，例如財產和一般行動自由，但這些權利難以在欠缺政府時獲得保障。</a:t>
            </a:r>
            <a:endParaRPr kumimoji="1"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對洛克來說，契約義務消滅的門檻更低。</a:t>
            </a:r>
          </a:p>
        </p:txBody>
      </p:sp>
    </p:spTree>
    <p:extLst>
      <p:ext uri="{BB962C8B-B14F-4D97-AF65-F5344CB8AC3E}">
        <p14:creationId xmlns:p14="http://schemas.microsoft.com/office/powerpoint/2010/main" val="26416308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D39806-E982-8F47-886D-28E434082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現代觀點的省思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1CE0081-DE85-E34F-9AF8-2F1EB6FF89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理性的普遍性？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是什麼，以及應該是什麼（</a:t>
            </a:r>
            <a:r>
              <a:rPr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is</a:t>
            </a:r>
            <a:r>
              <a:rPr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/ </a:t>
            </a:r>
            <a:r>
              <a:rPr lang="de-DE" altLang="zh-CN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ought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de-DE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自然狀態真的是那樣嗎？我們有同意過任何契約嗎？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各種基本權利散見於當今各國法律、公約、宣言等等，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它們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但有時會被認為是現代意義的自然法，但它們在什麼意義下是「法律」？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中華人民共和國憲法：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2382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4611ED9-627C-6E4C-9D7E-820C876E46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1016732"/>
            <a:ext cx="9144000" cy="4824536"/>
          </a:xfrm>
        </p:spPr>
        <p:txBody>
          <a:bodyPr>
            <a:normAutofit fontScale="92500" lnSpcReduction="10000"/>
          </a:bodyPr>
          <a:lstStyle/>
          <a:p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第三十五條  中華人民共和國公民有言論、出版、集會、結社、 遊行、示威的自由。</a:t>
            </a:r>
            <a:endParaRPr lang="en-US" altLang="zh-TW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第三十七條  中華人民共和國公民的人身自由不受侵犯。任何公民，非經人民檢察院批准或者決定或者人民法院決定，並由公安機關執行，不受逮捕。禁止非法拘禁和以其他方法非法剝奪或者限制公民的人身自由，禁止非法搜查公民的身體。</a:t>
            </a:r>
            <a:endParaRPr lang="en-US" altLang="zh-TW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TW" altLang="en-US" sz="3000" dirty="0">
                <a:latin typeface="SimSun" panose="02010600030101010101" pitchFamily="2" charset="-122"/>
                <a:ea typeface="SimSun" panose="02010600030101010101" pitchFamily="2" charset="-122"/>
              </a:rPr>
              <a:t>第四十條  中華人民共和國公民的通信自由和通信秘密受法律的保護。除因國家安全或者追查刑事犯罪的需要，由公安機關或者檢察機關依照法律規定的程序對通信進行檢查外，任何組織或者個人不得以任何理由侵犯公民的通信自由和通信秘密。</a:t>
            </a:r>
            <a:endParaRPr lang="en-US" altLang="zh-TW" sz="30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de-DE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de-DE" altLang="zh-TW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2600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3F0A0B-D7A6-7245-B837-BAF84920E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1052736"/>
            <a:ext cx="9144000" cy="4464496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我國法院判決中也出現過「自然法」：</a:t>
            </a:r>
            <a:endParaRPr lang="zh-TW" altLang="en-US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lvl="1" algn="just"/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「 正當防衛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係出於人類自我防衛本能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而成為</a:t>
            </a:r>
            <a:r>
              <a:rPr lang="zh-TW" altLang="en-US" sz="2800" b="1" i="1" dirty="0">
                <a:latin typeface="SimSun" panose="02010600030101010101" pitchFamily="2" charset="-122"/>
                <a:ea typeface="SimSun" panose="02010600030101010101" pitchFamily="2" charset="-122"/>
              </a:rPr>
              <a:t>自然法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上之權利行為。但自另一方面言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基於法治國原則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國家具有避免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人民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受不法侵害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而保障其法益及維持法秩序之任務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故原則上禁止私人以自力救濟之方式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排除侵害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祇在急迫之情況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,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才不得不例外允許之。 」</a:t>
            </a:r>
            <a:b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</a:b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（最高法院 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108 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年度台上字第 </a:t>
            </a:r>
            <a:r>
              <a:rPr lang="en-US" altLang="zh-TW" sz="2800" dirty="0">
                <a:latin typeface="SimSun" panose="02010600030101010101" pitchFamily="2" charset="-122"/>
                <a:ea typeface="SimSun" panose="02010600030101010101" pitchFamily="2" charset="-122"/>
              </a:rPr>
              <a:t>2679 </a:t>
            </a:r>
            <a:r>
              <a:rPr lang="zh-TW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號判決）</a:t>
            </a:r>
            <a:endParaRPr lang="en-US" altLang="zh-TW" sz="2800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just"/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國際人權法中的衝突：言論自由、適宜住居權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just"/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自然法能拯救惡法嗎？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569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92E93D-6291-1747-A3AC-FF283B37D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03BDE3A-8F66-C546-834C-26227D98EB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79" y="0"/>
            <a:ext cx="5490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83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4830B8B-17DD-2D43-981C-EB77FA3B1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79" y="0"/>
            <a:ext cx="5490467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筆跡 3">
                <a:extLst>
                  <a:ext uri="{FF2B5EF4-FFF2-40B4-BE49-F238E27FC236}">
                    <a16:creationId xmlns:a16="http://schemas.microsoft.com/office/drawing/2014/main" id="{639D85CF-526A-B54F-8AFE-94BB5CBD18DA}"/>
                  </a:ext>
                </a:extLst>
              </p14:cNvPr>
              <p14:cNvContentPartPr/>
              <p14:nvPr/>
            </p14:nvContentPartPr>
            <p14:xfrm>
              <a:off x="8283113" y="3661419"/>
              <a:ext cx="1865880" cy="203400"/>
            </p14:xfrm>
          </p:contentPart>
        </mc:Choice>
        <mc:Fallback xmlns="">
          <p:pic>
            <p:nvPicPr>
              <p:cNvPr id="4" name="筆跡 3">
                <a:extLst>
                  <a:ext uri="{FF2B5EF4-FFF2-40B4-BE49-F238E27FC236}">
                    <a16:creationId xmlns:a16="http://schemas.microsoft.com/office/drawing/2014/main" id="{639D85CF-526A-B54F-8AFE-94BB5CBD18D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0473" y="3283419"/>
                <a:ext cx="1991520" cy="9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筆跡 4">
                <a:extLst>
                  <a:ext uri="{FF2B5EF4-FFF2-40B4-BE49-F238E27FC236}">
                    <a16:creationId xmlns:a16="http://schemas.microsoft.com/office/drawing/2014/main" id="{8FFF77DB-8125-CA4F-BEC5-533B1EF5B4BB}"/>
                  </a:ext>
                </a:extLst>
              </p14:cNvPr>
              <p14:cNvContentPartPr/>
              <p14:nvPr/>
            </p14:nvContentPartPr>
            <p14:xfrm>
              <a:off x="2572793" y="1182819"/>
              <a:ext cx="3290400" cy="511560"/>
            </p14:xfrm>
          </p:contentPart>
        </mc:Choice>
        <mc:Fallback xmlns="">
          <p:pic>
            <p:nvPicPr>
              <p:cNvPr id="5" name="筆跡 4">
                <a:extLst>
                  <a:ext uri="{FF2B5EF4-FFF2-40B4-BE49-F238E27FC236}">
                    <a16:creationId xmlns:a16="http://schemas.microsoft.com/office/drawing/2014/main" id="{8FFF77DB-8125-CA4F-BEC5-533B1EF5B4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09793" y="804819"/>
                <a:ext cx="3416040" cy="126720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文字方塊 5">
            <a:extLst>
              <a:ext uri="{FF2B5EF4-FFF2-40B4-BE49-F238E27FC236}">
                <a16:creationId xmlns:a16="http://schemas.microsoft.com/office/drawing/2014/main" id="{DA150BE4-0505-6C4F-BFA3-985F52495230}"/>
              </a:ext>
            </a:extLst>
          </p:cNvPr>
          <p:cNvSpPr txBox="1"/>
          <p:nvPr/>
        </p:nvSpPr>
        <p:spPr>
          <a:xfrm>
            <a:off x="621804" y="1694379"/>
            <a:ext cx="244827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3200" dirty="0"/>
              <a:t>H. L. A. Hart</a:t>
            </a:r>
            <a:endParaRPr lang="en-US" sz="3200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CAAED95-89F1-054A-B6E6-159312CEED3D}"/>
              </a:ext>
            </a:extLst>
          </p:cNvPr>
          <p:cNvSpPr txBox="1"/>
          <p:nvPr/>
        </p:nvSpPr>
        <p:spPr>
          <a:xfrm>
            <a:off x="10301177" y="3597053"/>
            <a:ext cx="186588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J. Austin </a:t>
            </a:r>
          </a:p>
        </p:txBody>
      </p:sp>
    </p:spTree>
    <p:extLst>
      <p:ext uri="{BB962C8B-B14F-4D97-AF65-F5344CB8AC3E}">
        <p14:creationId xmlns:p14="http://schemas.microsoft.com/office/powerpoint/2010/main" val="298094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B02EF5-C442-D248-BFF8-18359CC3E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7948" y="2204864"/>
            <a:ext cx="9144000" cy="2232248"/>
          </a:xfrm>
        </p:spPr>
        <p:txBody>
          <a:bodyPr/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核心讀物：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de-DE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Hart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：⟪法律的概念⟫</a:t>
            </a:r>
            <a:endParaRPr lang="de-DE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Dworkin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：⟪法律帝國⟫、⟪認真對待權利⟫</a:t>
            </a:r>
            <a:endParaRPr lang="de-DE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Fuller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：⟪法律的道德性⟫</a:t>
            </a:r>
            <a:endParaRPr lang="en-US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endParaRPr lang="en-US" altLang="zh-CN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110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2BACF37C-A2BE-294F-AD0D-B6692B540B8C}"/>
              </a:ext>
            </a:extLst>
          </p:cNvPr>
          <p:cNvSpPr txBox="1"/>
          <p:nvPr/>
        </p:nvSpPr>
        <p:spPr>
          <a:xfrm>
            <a:off x="1413892" y="146698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法理學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B4BF900-41EA-494F-8439-1F59644CBFDB}"/>
              </a:ext>
            </a:extLst>
          </p:cNvPr>
          <p:cNvSpPr txBox="1"/>
          <p:nvPr/>
        </p:nvSpPr>
        <p:spPr>
          <a:xfrm>
            <a:off x="1289849" y="770003"/>
            <a:ext cx="237626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jurisprudence</a:t>
            </a:r>
            <a:b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CB5556EC-E493-3643-A7C8-6E6128475ABC}"/>
              </a:ext>
            </a:extLst>
          </p:cNvPr>
          <p:cNvSpPr txBox="1"/>
          <p:nvPr/>
        </p:nvSpPr>
        <p:spPr>
          <a:xfrm>
            <a:off x="8982908" y="1453698"/>
            <a:ext cx="1872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法哲學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6302CD54-1975-1E42-B07F-E5C01480B968}"/>
              </a:ext>
            </a:extLst>
          </p:cNvPr>
          <p:cNvSpPr txBox="1"/>
          <p:nvPr/>
        </p:nvSpPr>
        <p:spPr>
          <a:xfrm>
            <a:off x="8470677" y="826956"/>
            <a:ext cx="2804357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philosophy of Law</a:t>
            </a:r>
            <a:br>
              <a:rPr lang="en-US" altLang="zh-TW" sz="2400" dirty="0"/>
            </a:br>
            <a:endParaRPr lang="en-US" sz="2400" dirty="0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89593EC-7FDC-454D-A198-00220A609735}"/>
              </a:ext>
            </a:extLst>
          </p:cNvPr>
          <p:cNvSpPr txBox="1"/>
          <p:nvPr/>
        </p:nvSpPr>
        <p:spPr>
          <a:xfrm>
            <a:off x="5202531" y="1466983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法理論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346F4A9-1353-5940-96E4-F10C3E51F81B}"/>
              </a:ext>
            </a:extLst>
          </p:cNvPr>
          <p:cNvSpPr txBox="1"/>
          <p:nvPr/>
        </p:nvSpPr>
        <p:spPr>
          <a:xfrm>
            <a:off x="5087482" y="866672"/>
            <a:ext cx="237626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legal theory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C8A48F4-8093-9445-8F5B-5C116489E239}"/>
              </a:ext>
            </a:extLst>
          </p:cNvPr>
          <p:cNvSpPr txBox="1"/>
          <p:nvPr/>
        </p:nvSpPr>
        <p:spPr>
          <a:xfrm>
            <a:off x="1289849" y="2258042"/>
            <a:ext cx="212423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4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Jurisprudenz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E062CA4-E777-8841-88A7-43314C3D4913}"/>
              </a:ext>
            </a:extLst>
          </p:cNvPr>
          <p:cNvSpPr txBox="1"/>
          <p:nvPr/>
        </p:nvSpPr>
        <p:spPr>
          <a:xfrm>
            <a:off x="8470677" y="2258042"/>
            <a:ext cx="302433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TW" sz="24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Rechtsphilosophie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4C67791D-6EDF-B042-ADED-98E8E414AA17}"/>
              </a:ext>
            </a:extLst>
          </p:cNvPr>
          <p:cNvSpPr txBox="1"/>
          <p:nvPr/>
        </p:nvSpPr>
        <p:spPr>
          <a:xfrm>
            <a:off x="1212058" y="3750494"/>
            <a:ext cx="2805512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Rechtswissenschft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16AA8A-D85F-DF4F-827A-7E46972AD4B0}"/>
              </a:ext>
            </a:extLst>
          </p:cNvPr>
          <p:cNvSpPr txBox="1"/>
          <p:nvPr/>
        </p:nvSpPr>
        <p:spPr>
          <a:xfrm>
            <a:off x="1503218" y="3004268"/>
            <a:ext cx="186378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Rechtslehre</a:t>
            </a:r>
            <a:endParaRPr lang="en-US" sz="2400" dirty="0">
              <a:solidFill>
                <a:schemeClr val="bg2">
                  <a:lumMod val="60000"/>
                  <a:lumOff val="4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A5881D3-9B73-E642-B749-FF4F2ABB6AD2}"/>
              </a:ext>
            </a:extLst>
          </p:cNvPr>
          <p:cNvSpPr txBox="1"/>
          <p:nvPr/>
        </p:nvSpPr>
        <p:spPr>
          <a:xfrm>
            <a:off x="5087482" y="2250584"/>
            <a:ext cx="2174313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Rechtstheorie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3" name="筆跡 12">
                <a:extLst>
                  <a:ext uri="{FF2B5EF4-FFF2-40B4-BE49-F238E27FC236}">
                    <a16:creationId xmlns:a16="http://schemas.microsoft.com/office/drawing/2014/main" id="{14EF8B11-C496-3C47-9BB6-40632BF949D4}"/>
                  </a:ext>
                </a:extLst>
              </p14:cNvPr>
              <p14:cNvContentPartPr/>
              <p14:nvPr/>
            </p14:nvContentPartPr>
            <p14:xfrm>
              <a:off x="1998130" y="2969388"/>
              <a:ext cx="9719280" cy="3450600"/>
            </p14:xfrm>
          </p:contentPart>
        </mc:Choice>
        <mc:Fallback xmlns="">
          <p:pic>
            <p:nvPicPr>
              <p:cNvPr id="13" name="筆跡 12">
                <a:extLst>
                  <a:ext uri="{FF2B5EF4-FFF2-40B4-BE49-F238E27FC236}">
                    <a16:creationId xmlns:a16="http://schemas.microsoft.com/office/drawing/2014/main" id="{14EF8B11-C496-3C47-9BB6-40632BF949D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35490" y="2591388"/>
                <a:ext cx="9844920" cy="420624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文字方塊 13">
            <a:extLst>
              <a:ext uri="{FF2B5EF4-FFF2-40B4-BE49-F238E27FC236}">
                <a16:creationId xmlns:a16="http://schemas.microsoft.com/office/drawing/2014/main" id="{66C8AD65-1585-B04A-A623-214F0C12BB30}"/>
              </a:ext>
            </a:extLst>
          </p:cNvPr>
          <p:cNvSpPr txBox="1"/>
          <p:nvPr/>
        </p:nvSpPr>
        <p:spPr>
          <a:xfrm>
            <a:off x="7534572" y="405929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法釋義學</a:t>
            </a:r>
            <a:endParaRPr lang="en-US" sz="40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6F1FE0D-1EA4-DD46-A0C1-77196BEEC484}"/>
              </a:ext>
            </a:extLst>
          </p:cNvPr>
          <p:cNvSpPr txBox="1"/>
          <p:nvPr/>
        </p:nvSpPr>
        <p:spPr>
          <a:xfrm>
            <a:off x="5760354" y="4982862"/>
            <a:ext cx="2484976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legal </a:t>
            </a:r>
            <a:r>
              <a:rPr lang="en-US" sz="24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dogmatics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9F2CB72-D90C-2E4C-9F8B-FEA662FF2862}"/>
              </a:ext>
            </a:extLst>
          </p:cNvPr>
          <p:cNvSpPr txBox="1"/>
          <p:nvPr/>
        </p:nvSpPr>
        <p:spPr>
          <a:xfrm>
            <a:off x="8830716" y="4982862"/>
            <a:ext cx="342952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doctrinal study of law 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164EA9B4-A394-9543-B74D-566D744BA8DA}"/>
              </a:ext>
            </a:extLst>
          </p:cNvPr>
          <p:cNvSpPr txBox="1"/>
          <p:nvPr/>
        </p:nvSpPr>
        <p:spPr>
          <a:xfrm>
            <a:off x="7613758" y="5795539"/>
            <a:ext cx="253498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Rechtsdogmatik</a:t>
            </a:r>
            <a:endParaRPr lang="en-US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904593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F8C66DBF-0DA8-AE45-B993-018F2043A9B5}"/>
              </a:ext>
            </a:extLst>
          </p:cNvPr>
          <p:cNvSpPr txBox="1"/>
          <p:nvPr/>
        </p:nvSpPr>
        <p:spPr>
          <a:xfrm>
            <a:off x="1269876" y="980728"/>
            <a:ext cx="100811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altLang="zh-TW" sz="2800" dirty="0"/>
              <a:t>So </a:t>
            </a:r>
            <a:r>
              <a:rPr lang="de-DE" altLang="zh-TW" sz="2800" dirty="0" err="1"/>
              <a:t>any</a:t>
            </a:r>
            <a:r>
              <a:rPr lang="de-DE" altLang="zh-TW" sz="2800" dirty="0"/>
              <a:t> </a:t>
            </a:r>
            <a:r>
              <a:rPr lang="de-DE" altLang="zh-TW" sz="2800" dirty="0" err="1"/>
              <a:t>judge’s</a:t>
            </a:r>
            <a:r>
              <a:rPr lang="de-DE" altLang="zh-TW" sz="2800" dirty="0"/>
              <a:t> </a:t>
            </a:r>
            <a:r>
              <a:rPr lang="de-DE" altLang="zh-TW" sz="2800" dirty="0" err="1"/>
              <a:t>opinion</a:t>
            </a:r>
            <a:r>
              <a:rPr lang="de-DE" altLang="zh-TW" sz="2800" dirty="0"/>
              <a:t> </a:t>
            </a:r>
            <a:r>
              <a:rPr lang="de-DE" altLang="zh-TW" sz="2800" dirty="0" err="1"/>
              <a:t>is</a:t>
            </a:r>
            <a:r>
              <a:rPr lang="de-DE" altLang="zh-TW" sz="2800" dirty="0"/>
              <a:t> </a:t>
            </a:r>
            <a:r>
              <a:rPr lang="de-DE" altLang="zh-TW" sz="2800" dirty="0" err="1"/>
              <a:t>itself</a:t>
            </a:r>
            <a:r>
              <a:rPr lang="de-DE" altLang="zh-TW" sz="2800" dirty="0"/>
              <a:t> a </a:t>
            </a:r>
            <a:r>
              <a:rPr lang="de-DE" altLang="zh-TW" sz="2800" dirty="0" err="1"/>
              <a:t>piece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of</a:t>
            </a:r>
            <a:r>
              <a:rPr lang="de-DE" altLang="zh-TW" sz="2800" dirty="0"/>
              <a:t> legal </a:t>
            </a:r>
            <a:r>
              <a:rPr lang="de-DE" altLang="zh-TW" sz="2800" dirty="0" err="1"/>
              <a:t>philosophy</a:t>
            </a:r>
            <a:r>
              <a:rPr lang="de-DE" altLang="zh-TW" sz="2800" dirty="0"/>
              <a:t>, </a:t>
            </a:r>
            <a:r>
              <a:rPr lang="de-DE" altLang="zh-TW" sz="2800" dirty="0" err="1"/>
              <a:t>even</a:t>
            </a:r>
            <a:r>
              <a:rPr lang="de-DE" altLang="zh-TW" sz="2800" dirty="0"/>
              <a:t> </a:t>
            </a:r>
            <a:r>
              <a:rPr lang="de-DE" altLang="zh-TW" sz="2800" dirty="0" err="1"/>
              <a:t>when</a:t>
            </a:r>
            <a:r>
              <a:rPr lang="de-DE" altLang="zh-TW" sz="2800" dirty="0"/>
              <a:t> </a:t>
            </a:r>
            <a:r>
              <a:rPr lang="de-DE" altLang="zh-TW" sz="2800" dirty="0" err="1"/>
              <a:t>the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philosophy</a:t>
            </a:r>
            <a:r>
              <a:rPr lang="de-DE" altLang="zh-TW" sz="2800" dirty="0"/>
              <a:t> </a:t>
            </a:r>
            <a:r>
              <a:rPr lang="de-DE" altLang="zh-TW" sz="2800" dirty="0" err="1"/>
              <a:t>is</a:t>
            </a:r>
            <a:r>
              <a:rPr lang="de-DE" altLang="zh-TW" sz="2800" dirty="0"/>
              <a:t> </a:t>
            </a:r>
            <a:r>
              <a:rPr lang="de-DE" altLang="zh-TW" sz="2800" dirty="0" err="1"/>
              <a:t>hidden</a:t>
            </a:r>
            <a:r>
              <a:rPr lang="de-DE" altLang="zh-TW" sz="2800" dirty="0"/>
              <a:t> </a:t>
            </a:r>
            <a:r>
              <a:rPr lang="de-DE" altLang="zh-TW" sz="2800" dirty="0" err="1"/>
              <a:t>and</a:t>
            </a:r>
            <a:r>
              <a:rPr lang="de-DE" altLang="zh-TW" sz="2800" dirty="0"/>
              <a:t> </a:t>
            </a:r>
            <a:r>
              <a:rPr lang="de-DE" altLang="zh-TW" sz="2800" dirty="0" err="1"/>
              <a:t>the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visible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argument</a:t>
            </a:r>
            <a:r>
              <a:rPr lang="de-DE" altLang="zh-TW" sz="2800" dirty="0"/>
              <a:t> </a:t>
            </a:r>
            <a:r>
              <a:rPr lang="de-DE" altLang="zh-TW" sz="2800" dirty="0" err="1"/>
              <a:t>is</a:t>
            </a:r>
            <a:r>
              <a:rPr lang="de-DE" altLang="zh-TW" sz="2800" dirty="0"/>
              <a:t> </a:t>
            </a:r>
            <a:r>
              <a:rPr lang="de-DE" altLang="zh-TW" sz="2800" dirty="0" err="1"/>
              <a:t>dominated</a:t>
            </a:r>
            <a:r>
              <a:rPr lang="de-DE" altLang="zh-TW" sz="2800" dirty="0"/>
              <a:t> </a:t>
            </a:r>
            <a:r>
              <a:rPr lang="de-DE" altLang="zh-TW" sz="2800" dirty="0" err="1"/>
              <a:t>by</a:t>
            </a:r>
            <a:r>
              <a:rPr lang="de-DE" altLang="zh-TW" sz="2800" dirty="0"/>
              <a:t> </a:t>
            </a:r>
            <a:r>
              <a:rPr lang="de-DE" altLang="zh-TW" sz="2800" dirty="0" err="1"/>
              <a:t>citation</a:t>
            </a:r>
            <a:r>
              <a:rPr lang="de-DE" altLang="zh-TW" sz="2800" dirty="0"/>
              <a:t> </a:t>
            </a:r>
            <a:r>
              <a:rPr lang="de-DE" altLang="zh-TW" sz="2800" dirty="0" err="1"/>
              <a:t>and</a:t>
            </a:r>
            <a:r>
              <a:rPr lang="de-DE" altLang="zh-TW" sz="2800" dirty="0"/>
              <a:t> </a:t>
            </a:r>
            <a:r>
              <a:rPr lang="de-DE" altLang="zh-TW" sz="2800" dirty="0" err="1"/>
              <a:t>list</a:t>
            </a:r>
            <a:r>
              <a:rPr lang="de-DE" altLang="zh-TW" sz="2800" dirty="0"/>
              <a:t> </a:t>
            </a:r>
            <a:r>
              <a:rPr lang="de-DE" altLang="zh-TW" sz="2800" dirty="0" err="1"/>
              <a:t>of</a:t>
            </a:r>
            <a:r>
              <a:rPr lang="de-DE" altLang="zh-TW" sz="2800" dirty="0"/>
              <a:t> </a:t>
            </a:r>
            <a:r>
              <a:rPr lang="de-DE" altLang="zh-TW" sz="2800" dirty="0" err="1"/>
              <a:t>facts</a:t>
            </a:r>
            <a:r>
              <a:rPr lang="de-DE" altLang="zh-TW" sz="2800" dirty="0"/>
              <a:t>. </a:t>
            </a:r>
            <a:r>
              <a:rPr lang="de-DE" altLang="zh-TW" sz="2800" dirty="0" err="1"/>
              <a:t>Jurisprudence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is</a:t>
            </a:r>
            <a:r>
              <a:rPr lang="de-DE" altLang="zh-TW" sz="2800" dirty="0"/>
              <a:t> </a:t>
            </a:r>
            <a:r>
              <a:rPr lang="de-DE" altLang="zh-TW" sz="2800" dirty="0" err="1"/>
              <a:t>the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general</a:t>
            </a:r>
            <a:r>
              <a:rPr lang="de-DE" altLang="zh-TW" sz="2800" dirty="0"/>
              <a:t> </a:t>
            </a:r>
            <a:r>
              <a:rPr lang="de-DE" altLang="zh-TW" sz="2800" dirty="0" err="1"/>
              <a:t>part</a:t>
            </a:r>
            <a:r>
              <a:rPr lang="de-DE" altLang="zh-TW" sz="2800" dirty="0"/>
              <a:t> </a:t>
            </a:r>
            <a:r>
              <a:rPr lang="de-DE" altLang="zh-TW" sz="2800" dirty="0" err="1"/>
              <a:t>of</a:t>
            </a:r>
            <a:r>
              <a:rPr lang="de-DE" altLang="zh-TW" sz="2800" dirty="0"/>
              <a:t> </a:t>
            </a:r>
            <a:r>
              <a:rPr lang="de-DE" altLang="zh-TW" sz="2800" dirty="0" err="1"/>
              <a:t>adjudication</a:t>
            </a:r>
            <a:r>
              <a:rPr lang="de-DE" altLang="zh-TW" sz="2800" dirty="0"/>
              <a:t>, </a:t>
            </a:r>
            <a:r>
              <a:rPr lang="de-DE" altLang="zh-TW" sz="2800" dirty="0" err="1"/>
              <a:t>silent</a:t>
            </a:r>
            <a:r>
              <a:rPr lang="de-DE" altLang="zh-TW" sz="2800" dirty="0"/>
              <a:t> </a:t>
            </a:r>
            <a:r>
              <a:rPr lang="de-DE" altLang="zh-TW" sz="2800" dirty="0" err="1"/>
              <a:t>prologue</a:t>
            </a:r>
            <a:r>
              <a:rPr lang="de-DE" altLang="zh-TW" sz="2800" dirty="0"/>
              <a:t> </a:t>
            </a:r>
            <a:r>
              <a:rPr lang="de-DE" altLang="zh-TW" sz="2800" dirty="0" err="1"/>
              <a:t>to</a:t>
            </a:r>
            <a:r>
              <a:rPr lang="de-DE" altLang="zh-TW" sz="2800" dirty="0"/>
              <a:t> </a:t>
            </a:r>
            <a:r>
              <a:rPr lang="de-DE" altLang="zh-TW" sz="2800" dirty="0" err="1"/>
              <a:t>any</a:t>
            </a:r>
            <a:r>
              <a:rPr lang="de-DE" altLang="zh-TW" sz="2800" dirty="0"/>
              <a:t> </a:t>
            </a:r>
            <a:r>
              <a:rPr lang="de-DE" altLang="zh-TW" sz="2800" dirty="0" err="1"/>
              <a:t>decision</a:t>
            </a:r>
            <a:r>
              <a:rPr lang="de-DE" altLang="zh-TW" sz="2800" dirty="0"/>
              <a:t> at </a:t>
            </a:r>
            <a:r>
              <a:rPr lang="de-DE" altLang="zh-TW" sz="2800" dirty="0" err="1"/>
              <a:t>law</a:t>
            </a:r>
            <a:r>
              <a:rPr lang="de-DE" altLang="zh-TW" sz="2800" dirty="0"/>
              <a:t>. </a:t>
            </a:r>
          </a:p>
          <a:p>
            <a:pPr algn="r"/>
            <a:r>
              <a:rPr lang="de-DE" altLang="zh-TW" sz="2800" dirty="0"/>
              <a:t>— Ronald Dworkin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9625EA-3BDB-EB43-A4BB-467C822A7E5A}"/>
              </a:ext>
            </a:extLst>
          </p:cNvPr>
          <p:cNvSpPr txBox="1"/>
          <p:nvPr/>
        </p:nvSpPr>
        <p:spPr>
          <a:xfrm>
            <a:off x="1269876" y="3861048"/>
            <a:ext cx="1008112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zh-CN" altLang="en-US" sz="2800" dirty="0"/>
              <a:t>每位法官的意見本身都是法哲學的片段，即使哲學的部分是隱蔽的，而引註和事實陳述支配了可見的推論。</a:t>
            </a:r>
            <a:r>
              <a:rPr lang="zh-CN" altLang="en-US" sz="2800" b="1" dirty="0"/>
              <a:t>法理學是裁判的總則，是任何法律判決無聲的前言</a:t>
            </a:r>
            <a:r>
              <a:rPr lang="zh-CN" altLang="en-US" sz="2800" dirty="0"/>
              <a:t>。</a:t>
            </a:r>
            <a:endParaRPr lang="en-US" altLang="zh-CN" sz="2800" dirty="0"/>
          </a:p>
          <a:p>
            <a:pPr algn="r">
              <a:lnSpc>
                <a:spcPct val="90000"/>
              </a:lnSpc>
            </a:pPr>
            <a:r>
              <a:rPr lang="de-DE" altLang="zh-TW" sz="2800" dirty="0"/>
              <a:t>— </a:t>
            </a:r>
            <a:r>
              <a:rPr lang="zh-TW" altLang="en-US" sz="2800" dirty="0"/>
              <a:t>羅納德・德沃金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7302949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97C0F57-6057-EF42-AF60-5A825AA2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4000" cy="102076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Study of </a:t>
            </a:r>
            <a:r>
              <a:rPr lang="en-US" sz="4000" b="1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Laws</a:t>
            </a:r>
            <a:r>
              <a:rPr lang="en-US" sz="4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, Study of </a:t>
            </a:r>
            <a:r>
              <a:rPr lang="en-US" sz="4000" b="1" i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Law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CB6AA6C-7C17-DF48-9E49-4D7D20AE0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刑法學家</a:t>
            </a:r>
            <a:r>
              <a:rPr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刑事實務工作者會問：「竊盜的定義是什麼」。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法理學家會問：「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是什麼東西使得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『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禁止竊盜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』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變成法規範，而其它許多規範（例如不要腳踏兩條船）卻只是道德規範？」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法理學的研究者不一定是法律人，而法理學的研究文本往往也不是裁判，而是學者的文獻。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法理學有高度的開放性和跨域性。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法理學有核心問題嗎？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54820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1B62DDB4-B026-EE43-A937-2256DE74D54C}"/>
              </a:ext>
            </a:extLst>
          </p:cNvPr>
          <p:cNvSpPr txBox="1"/>
          <p:nvPr/>
        </p:nvSpPr>
        <p:spPr>
          <a:xfrm>
            <a:off x="1197868" y="1052736"/>
            <a:ext cx="9649072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altLang="zh-TW" sz="2800" dirty="0"/>
              <a:t>»Die </a:t>
            </a:r>
            <a:r>
              <a:rPr lang="en-US" altLang="zh-TW" sz="2800" dirty="0" err="1"/>
              <a:t>Rechtswissenschaft</a:t>
            </a:r>
            <a:r>
              <a:rPr lang="en-US" altLang="zh-TW" sz="2800" dirty="0"/>
              <a:t> </a:t>
            </a:r>
            <a:r>
              <a:rPr lang="en-US" altLang="zh-TW" sz="2800" dirty="0" err="1"/>
              <a:t>sucht</a:t>
            </a:r>
            <a:r>
              <a:rPr lang="en-US" altLang="zh-TW" sz="2800" dirty="0"/>
              <a:t> </a:t>
            </a:r>
            <a:r>
              <a:rPr lang="en-US" altLang="zh-TW" sz="2800" dirty="0" err="1"/>
              <a:t>ihren</a:t>
            </a:r>
            <a:r>
              <a:rPr lang="en-US" altLang="zh-TW" sz="2800" dirty="0"/>
              <a:t> </a:t>
            </a:r>
            <a:r>
              <a:rPr lang="en-US" altLang="zh-TW" sz="2800" dirty="0" err="1"/>
              <a:t>Gegenstand</a:t>
            </a:r>
            <a:r>
              <a:rPr lang="en-US" altLang="zh-TW" sz="2800" dirty="0"/>
              <a:t> „</a:t>
            </a:r>
            <a:r>
              <a:rPr lang="en-US" altLang="zh-TW" sz="2800" dirty="0" err="1"/>
              <a:t>rechtlich</a:t>
            </a:r>
            <a:r>
              <a:rPr lang="en-US" altLang="zh-TW" sz="2800" dirty="0"/>
              <a:t>”, das </a:t>
            </a:r>
            <a:r>
              <a:rPr lang="en-US" altLang="zh-TW" sz="2800" dirty="0" err="1"/>
              <a:t>heißt</a:t>
            </a:r>
            <a:r>
              <a:rPr lang="en-US" altLang="zh-TW" sz="2800" dirty="0"/>
              <a:t>: </a:t>
            </a:r>
            <a:r>
              <a:rPr lang="en-US" altLang="zh-TW" sz="2800" dirty="0" err="1"/>
              <a:t>vom</a:t>
            </a:r>
            <a:r>
              <a:rPr lang="en-US" altLang="zh-TW" sz="2800" dirty="0"/>
              <a:t> </a:t>
            </a:r>
            <a:r>
              <a:rPr lang="en-US" altLang="zh-TW" sz="2800" dirty="0" err="1"/>
              <a:t>Standpunkt</a:t>
            </a:r>
            <a:r>
              <a:rPr lang="en-US" altLang="zh-TW" sz="2800" dirty="0"/>
              <a:t> des </a:t>
            </a:r>
            <a:r>
              <a:rPr lang="en-US" altLang="zh-TW" sz="2800" dirty="0" err="1"/>
              <a:t>Rechts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aus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zu</a:t>
            </a:r>
            <a:r>
              <a:rPr lang="en-US" altLang="zh-TW" sz="2800" dirty="0"/>
              <a:t> </a:t>
            </a:r>
            <a:r>
              <a:rPr lang="en-US" altLang="zh-TW" sz="2800" dirty="0" err="1"/>
              <a:t>begreifen</a:t>
            </a:r>
            <a:r>
              <a:rPr lang="en-US" altLang="zh-TW" sz="2800" dirty="0"/>
              <a:t>. </a:t>
            </a:r>
            <a:r>
              <a:rPr lang="en-US" altLang="zh-TW" sz="2800" dirty="0" err="1"/>
              <a:t>Etwas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rechtlich</a:t>
            </a:r>
            <a:r>
              <a:rPr lang="en-US" altLang="zh-TW" sz="2800" dirty="0"/>
              <a:t> </a:t>
            </a:r>
            <a:r>
              <a:rPr lang="en-US" altLang="zh-TW" sz="2800" dirty="0" err="1"/>
              <a:t>begreifen</a:t>
            </a:r>
            <a:r>
              <a:rPr lang="en-US" altLang="zh-TW" sz="2800" dirty="0"/>
              <a:t> </a:t>
            </a:r>
            <a:r>
              <a:rPr lang="en-US" altLang="zh-TW" sz="2800" dirty="0" err="1"/>
              <a:t>kann</a:t>
            </a:r>
            <a:r>
              <a:rPr lang="en-US" altLang="zh-TW" sz="2800" dirty="0"/>
              <a:t> </a:t>
            </a:r>
            <a:r>
              <a:rPr lang="en-US" altLang="zh-TW" sz="2800" dirty="0" err="1"/>
              <a:t>aber</a:t>
            </a:r>
            <a:r>
              <a:rPr lang="en-US" altLang="zh-TW" sz="2800" dirty="0"/>
              <a:t> </a:t>
            </a:r>
            <a:r>
              <a:rPr lang="en-US" altLang="zh-TW" sz="2800" dirty="0" err="1"/>
              <a:t>nichts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anderes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bedeuten</a:t>
            </a:r>
            <a:r>
              <a:rPr lang="en-US" altLang="zh-TW" sz="2800" dirty="0"/>
              <a:t>, </a:t>
            </a:r>
            <a:r>
              <a:rPr lang="en-US" altLang="zh-TW" sz="2800" dirty="0" err="1"/>
              <a:t>als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etwas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als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Recht</a:t>
            </a:r>
            <a:r>
              <a:rPr lang="en-US" altLang="zh-TW" sz="2800" dirty="0"/>
              <a:t> und das </a:t>
            </a:r>
            <a:r>
              <a:rPr lang="en-US" altLang="zh-TW" sz="2800" dirty="0" err="1"/>
              <a:t>heißt</a:t>
            </a:r>
            <a:r>
              <a:rPr lang="en-US" altLang="zh-TW" sz="2800" dirty="0"/>
              <a:t>: </a:t>
            </a:r>
            <a:r>
              <a:rPr lang="en-US" altLang="zh-TW" sz="2800" dirty="0" err="1"/>
              <a:t>als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Rechtsnorm</a:t>
            </a:r>
            <a:r>
              <a:rPr lang="en-US" altLang="zh-TW" sz="2800" dirty="0"/>
              <a:t> </a:t>
            </a:r>
            <a:r>
              <a:rPr lang="en-US" altLang="zh-TW" sz="2800" dirty="0" err="1"/>
              <a:t>oder</a:t>
            </a:r>
            <a:r>
              <a:rPr lang="en-US" altLang="zh-TW" sz="2800" dirty="0"/>
              <a:t> </a:t>
            </a:r>
            <a:r>
              <a:rPr lang="en-US" altLang="zh-TW" sz="2800" dirty="0" err="1"/>
              <a:t>als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Inhalt</a:t>
            </a:r>
            <a:r>
              <a:rPr lang="en-US" altLang="zh-TW" sz="2800" dirty="0"/>
              <a:t> </a:t>
            </a:r>
            <a:r>
              <a:rPr lang="en-US" altLang="zh-TW" sz="2800" dirty="0" err="1"/>
              <a:t>einer</a:t>
            </a:r>
            <a:r>
              <a:rPr lang="en-US" altLang="zh-TW" sz="2800" dirty="0"/>
              <a:t> </a:t>
            </a:r>
            <a:r>
              <a:rPr lang="en-US" altLang="zh-TW" sz="2800" dirty="0" err="1"/>
              <a:t>Rechtsnorm</a:t>
            </a:r>
            <a:r>
              <a:rPr lang="en-US" altLang="zh-TW" sz="2800" dirty="0"/>
              <a:t>, </a:t>
            </a:r>
            <a:r>
              <a:rPr lang="en-US" altLang="zh-TW" sz="2800" dirty="0" err="1"/>
              <a:t>als</a:t>
            </a:r>
            <a:r>
              <a:rPr lang="en-US" altLang="zh-TW" sz="2800" dirty="0"/>
              <a:t> </a:t>
            </a:r>
            <a:r>
              <a:rPr lang="en-US" altLang="zh-TW" sz="2800" dirty="0" err="1"/>
              <a:t>durch</a:t>
            </a:r>
            <a:r>
              <a:rPr lang="en-US" altLang="zh-TW" sz="2800" dirty="0"/>
              <a:t> </a:t>
            </a:r>
            <a:r>
              <a:rPr lang="en-US" altLang="zh-TW" sz="2800" dirty="0" err="1"/>
              <a:t>eine</a:t>
            </a:r>
            <a:r>
              <a:rPr lang="en-US" altLang="zh-TW" sz="2800" dirty="0"/>
              <a:t> </a:t>
            </a:r>
            <a:r>
              <a:rPr lang="en-US" altLang="zh-TW" sz="2800" dirty="0" err="1"/>
              <a:t>Rechtsnorm</a:t>
            </a:r>
            <a:r>
              <a:rPr lang="en-US" altLang="zh-TW" sz="2800" dirty="0"/>
              <a:t> </a:t>
            </a:r>
            <a:r>
              <a:rPr lang="en-US" altLang="zh-TW" sz="2800" dirty="0" err="1"/>
              <a:t>bestimmt</a:t>
            </a:r>
            <a:r>
              <a:rPr lang="en-US" altLang="zh-TW" sz="2800" dirty="0"/>
              <a:t> </a:t>
            </a:r>
            <a:r>
              <a:rPr lang="en-US" altLang="zh-TW" sz="2800" dirty="0" err="1"/>
              <a:t>begreifen</a:t>
            </a:r>
            <a:r>
              <a:rPr lang="en-US" altLang="zh-TW" sz="2800" dirty="0"/>
              <a:t>.«</a:t>
            </a:r>
          </a:p>
          <a:p>
            <a:pPr algn="r">
              <a:lnSpc>
                <a:spcPct val="90000"/>
              </a:lnSpc>
            </a:pPr>
            <a:r>
              <a:rPr lang="en-US" sz="2800" dirty="0"/>
              <a:t>— </a:t>
            </a:r>
            <a:r>
              <a:rPr lang="en-US" altLang="zh-TW" sz="2800" dirty="0"/>
              <a:t>Hans Kelsen</a:t>
            </a:r>
            <a:endParaRPr lang="en-US" sz="2800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9624013-F89A-F145-809E-B3FC153DFF12}"/>
              </a:ext>
            </a:extLst>
          </p:cNvPr>
          <p:cNvSpPr txBox="1"/>
          <p:nvPr/>
        </p:nvSpPr>
        <p:spPr>
          <a:xfrm>
            <a:off x="1197868" y="3933056"/>
            <a:ext cx="972108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800" dirty="0"/>
              <a:t>「法學</a:t>
            </a:r>
            <a:r>
              <a:rPr lang="en-US" altLang="zh-CN" sz="2800" dirty="0"/>
              <a:t>『</a:t>
            </a:r>
            <a:r>
              <a:rPr lang="zh-CN" altLang="en-US" sz="2800" dirty="0"/>
              <a:t>法律地</a:t>
            </a:r>
            <a:r>
              <a:rPr lang="en-US" altLang="zh-CN" sz="2800" dirty="0"/>
              <a:t>』</a:t>
            </a:r>
            <a:r>
              <a:rPr lang="zh-CN" altLang="en-US" sz="2800" dirty="0"/>
              <a:t>找尋它的對象，亦即：從法的立場來掌握。法律地掌握某個東西，就是把某個東西掌握為法律，亦即：掌握為法規範或法規範內容，掌握為法規範所確定的東西。</a:t>
            </a:r>
            <a:r>
              <a:rPr lang="en-US" altLang="zh-TW" sz="2800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altLang="zh-TW" sz="2800" dirty="0"/>
              <a:t>—</a:t>
            </a:r>
            <a:r>
              <a:rPr lang="zh-TW" altLang="en-US" sz="2800" dirty="0"/>
              <a:t> 漢斯・凱爾森</a:t>
            </a:r>
            <a:endParaRPr lang="en-US" altLang="zh-CN" sz="28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6502144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F5DE75-9590-114B-9FF4-4D96F137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4" y="908720"/>
            <a:ext cx="9144000" cy="5131296"/>
          </a:xfrm>
        </p:spPr>
        <p:txBody>
          <a:bodyPr>
            <a:normAutofit/>
          </a:bodyPr>
          <a:lstStyle/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如果一定要為法理學選一個核心問題，那可能會是：</a:t>
            </a:r>
            <a:b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     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「什麼是法律？」。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類似的問題：法律如何「存在」？什麼是「有效」的法律（效力是法律特有的存在模式）？什麼是法律的普遍</a:t>
            </a:r>
            <a:r>
              <a:rPr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必然特徵</a:t>
            </a:r>
            <a:r>
              <a:rPr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性質？</a:t>
            </a:r>
            <a:endParaRPr lang="en-US" altLang="zh-CN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這個問題使得法律家陷於困窘不堪的境地，猶如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『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什麼是真理</a:t>
            </a:r>
            <a:r>
              <a:rPr lang="en-US" altLang="zh-CN" sz="2800" dirty="0">
                <a:latin typeface="SimSun" panose="02010600030101010101" pitchFamily="2" charset="-122"/>
                <a:ea typeface="SimSun" panose="02010600030101010101" pitchFamily="2" charset="-122"/>
              </a:rPr>
              <a:t>』</a:t>
            </a:r>
            <a:r>
              <a:rPr lang="zh-CN" altLang="en-US" sz="2800" dirty="0">
                <a:latin typeface="SimSun" panose="02010600030101010101" pitchFamily="2" charset="-122"/>
                <a:ea typeface="SimSun" panose="02010600030101010101" pitchFamily="2" charset="-122"/>
              </a:rPr>
              <a:t>一問題使得邏輯家陷於困窘不堪的境地。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</a:t>
            </a:r>
            <a:br>
              <a:rPr lang="en-US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                 </a:t>
            </a:r>
            <a:r>
              <a:rPr lang="en-US" altLang="zh-TW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—</a:t>
            </a:r>
            <a:r>
              <a:rPr lang="zh-TW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de-DE" altLang="zh-CN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A. P. </a:t>
            </a:r>
            <a:r>
              <a:rPr lang="de-DE" altLang="zh-CN" sz="1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d'Entrèves</a:t>
            </a:r>
            <a:r>
              <a:rPr lang="zh-CN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著，李日章譯，自然法，頁</a:t>
            </a:r>
            <a:r>
              <a:rPr lang="en-US" altLang="zh-CN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115</a:t>
            </a:r>
            <a:r>
              <a:rPr lang="zh-CN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（聯經</a:t>
            </a:r>
            <a:r>
              <a:rPr lang="en-US" altLang="zh-CN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1984</a:t>
            </a:r>
            <a:r>
              <a:rPr lang="zh-CN" altLang="en-US" sz="1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CN" sz="1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當代的討論脈絡：以</a:t>
            </a:r>
            <a:r>
              <a:rPr lang="de-DE" altLang="zh-CN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H. L. A. Hart</a:t>
            </a:r>
            <a:r>
              <a:rPr lang="zh-CN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的著作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⟪法律的概念⟫為樞紐。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4237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EF5DE75-9590-114B-9FF4-4D96F137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412" y="548680"/>
            <a:ext cx="9144000" cy="5904656"/>
          </a:xfrm>
        </p:spPr>
        <p:txBody>
          <a:bodyPr>
            <a:normAutofit/>
          </a:bodyPr>
          <a:lstStyle/>
          <a:p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法本體論</a:t>
            </a:r>
            <a:r>
              <a:rPr lang="de-DE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存在論（</a:t>
            </a:r>
            <a:r>
              <a:rPr lang="de-DE" altLang="zh-TW" sz="28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ontology</a:t>
            </a:r>
            <a:r>
              <a: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）；法概念論</a:t>
            </a:r>
            <a:endParaRPr lang="de-DE" altLang="zh-TW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28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法認識論（epistemology</a:t>
            </a:r>
            <a:r>
              <a:rPr 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）；</a:t>
            </a:r>
            <a:r>
              <a:rPr lang="en-US" sz="28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法學方法論</a:t>
            </a:r>
            <a:endParaRPr 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1"/>
            <a:r>
              <a:rPr lang="en-US" sz="28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法學方法論有沒有「本體</a:t>
            </a:r>
            <a:r>
              <a:rPr 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」？</a:t>
            </a:r>
          </a:p>
          <a:p>
            <a:pPr lvl="2"/>
            <a:r>
              <a:rPr 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「</a:t>
            </a:r>
            <a:r>
              <a:rPr lang="en-US" sz="26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類推適用</a:t>
            </a:r>
            <a:r>
              <a:rPr 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」、「</a:t>
            </a:r>
            <a:r>
              <a:rPr lang="en-US" sz="26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舉重明輕</a:t>
            </a:r>
            <a:r>
              <a:rPr 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」、「</a:t>
            </a:r>
            <a:r>
              <a:rPr lang="en-US" sz="26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文義、體系、目的解釋</a:t>
            </a:r>
            <a:r>
              <a:rPr 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」、「</a:t>
            </a:r>
            <a:r>
              <a:rPr lang="en-US" sz="26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法律論證理論</a:t>
            </a:r>
            <a:r>
              <a:rPr lang="en-US" sz="2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」……</a:t>
            </a:r>
          </a:p>
          <a:p>
            <a:pPr lvl="1"/>
            <a:r>
              <a:rPr lang="en-US" sz="28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法律邏輯、規範邏輯</a:t>
            </a:r>
            <a:endParaRPr 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28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法倫理學（ethics</a:t>
            </a:r>
            <a:r>
              <a:rPr 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）；</a:t>
            </a:r>
            <a:r>
              <a:rPr lang="en-US" sz="28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法與道德</a:t>
            </a:r>
            <a:endParaRPr lang="en-US" sz="28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區別不同層次的問題：描述、證立（justification）與批判</a:t>
            </a:r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老師的立場揭露：1. </a:t>
            </a:r>
            <a:r>
              <a:rPr lang="en-US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我是實用主義者</a:t>
            </a:r>
            <a:r>
              <a:rPr 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 2. </a:t>
            </a:r>
            <a:r>
              <a:rPr lang="en-US" sz="2800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偏好把事情講清楚，不喜歡華麗煽情的修辭</a:t>
            </a:r>
            <a:r>
              <a:rPr 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lang="en-US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421572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16x9</Template>
  <TotalTime>2539</TotalTime>
  <Words>2083</Words>
  <Application>Microsoft Macintosh PowerPoint</Application>
  <PresentationFormat>自訂</PresentationFormat>
  <Paragraphs>125</Paragraphs>
  <Slides>28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4" baseType="lpstr">
      <vt:lpstr>Microsoft JhengHei</vt:lpstr>
      <vt:lpstr>SimSun</vt:lpstr>
      <vt:lpstr>Arial</vt:lpstr>
      <vt:lpstr>Consolas</vt:lpstr>
      <vt:lpstr>Corbel</vt:lpstr>
      <vt:lpstr>Chalkboard 16x9</vt:lpstr>
      <vt:lpstr>什麼是法律</vt:lpstr>
      <vt:lpstr>PowerPoint 簡報</vt:lpstr>
      <vt:lpstr>PowerPoint 簡報</vt:lpstr>
      <vt:lpstr>PowerPoint 簡報</vt:lpstr>
      <vt:lpstr>PowerPoint 簡報</vt:lpstr>
      <vt:lpstr>Study of Laws, Study of Law</vt:lpstr>
      <vt:lpstr>PowerPoint 簡報</vt:lpstr>
      <vt:lpstr>PowerPoint 簡報</vt:lpstr>
      <vt:lpstr>PowerPoint 簡報</vt:lpstr>
      <vt:lpstr>關於自然法</vt:lpstr>
      <vt:lpstr>Laws of Nature？</vt:lpstr>
      <vt:lpstr>Law of Surprise?</vt:lpstr>
      <vt:lpstr>天理、國法、人情？</vt:lpstr>
      <vt:lpstr>早期發展：從古希臘到啟蒙時代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現代觀點的省思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什麼是法律</dc:title>
  <dc:creator>Microsoft Office User</dc:creator>
  <cp:lastModifiedBy>程源中</cp:lastModifiedBy>
  <cp:revision>104</cp:revision>
  <dcterms:created xsi:type="dcterms:W3CDTF">2020-02-29T04:18:14Z</dcterms:created>
  <dcterms:modified xsi:type="dcterms:W3CDTF">2025-02-20T02:31:03Z</dcterms:modified>
</cp:coreProperties>
</file>