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sldIdLst>
    <p:sldId id="256" r:id="rId4"/>
    <p:sldId id="261" r:id="rId5"/>
    <p:sldId id="266" r:id="rId6"/>
    <p:sldId id="257" r:id="rId7"/>
    <p:sldId id="259" r:id="rId8"/>
    <p:sldId id="271" r:id="rId9"/>
    <p:sldId id="275" r:id="rId10"/>
    <p:sldId id="274" r:id="rId11"/>
    <p:sldId id="262" r:id="rId12"/>
    <p:sldId id="276" r:id="rId13"/>
    <p:sldId id="267" r:id="rId14"/>
    <p:sldId id="278" r:id="rId15"/>
    <p:sldId id="279" r:id="rId16"/>
    <p:sldId id="264" r:id="rId17"/>
    <p:sldId id="265" r:id="rId18"/>
    <p:sldId id="268" r:id="rId19"/>
    <p:sldId id="270" r:id="rId20"/>
    <p:sldId id="272" r:id="rId21"/>
    <p:sldId id="273" r:id="rId2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904" autoAdjust="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F56B8-AF9D-45A8-B3F0-2B64D8D7122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369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AD7E5-CC49-47A1-BE57-65A6468AA59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15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F376-2F3F-470D-8CCF-DEF318C01EF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911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04F15-F11D-414F-9936-B85739C754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8730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1D28-5B4B-4586-8E5D-601015B87F7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4107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5EF0C-FB16-41D4-B318-16F32C546CE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323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67AF5-1DDA-4120-821E-3800B5DE461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5066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DFD7B-10AD-461E-8E23-A5A0DD8A50A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9596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0064A-41EB-45CD-8EEC-62AAD2CC89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0592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1D07F-6A12-4C93-B451-B727F0D2DF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9884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8E776-D44F-49EE-91D0-B8F35EC239A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790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E2D55-247C-4BB5-9F70-207428EDFEA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0149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F364-90D6-4759-A6C2-DA02956F426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9192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8E8CA-6401-4EBD-91DF-470A597A1CD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05531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FAB94-26FA-4C90-BEBD-BB427DCF112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6242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312A8-F74C-4973-9919-2598116245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6916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C8C4B-D861-49FC-9F1E-C725D1EC147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41442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600B-E06C-4AD2-83E6-8580E8180AA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2190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E4AAC-3ACD-42D6-8789-68CC474E06A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36405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6C063-E84B-45B8-916C-26264A2A3D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69681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0F01-4C50-488E-A9A2-61752D2B1AD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6659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A764A-66E5-4569-9F2B-80557ADF2E5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528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9A149-6188-475B-919D-CFDD1051D8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58778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58E17-F315-484C-8EA5-46FEF7E2FE6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7523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A2870-9AAA-401A-BE44-CA5CD32E7C2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34299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25D32-2147-4B2F-9E61-A90E33E3B8A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66951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832E3-C091-4265-AF6B-B7B070F76FC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314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9A01-755A-45DA-8174-31B6A695F5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035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88ED9-FC81-4532-AC2F-374A75FE30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06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E23EA-CCCB-4898-A363-1DCDA1DFC69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067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5F262-7641-4942-A7E3-CE932D338D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608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B9D38-DBA8-44A5-8D5B-7721E6944F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765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530E2-64F8-4E1D-841B-742ECB5F0E7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47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B061B806-443F-4CD7-ADBC-57BE236853C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kumimoji="0" lang="en-US" altLang="zh-TW" sz="2400" smtClean="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4CBB150A-A89C-4C20-B750-36F1AF40D54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4611B034-E5DD-498E-A77E-87CD0C0D81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udp-time-client.txt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udp-time-client.txt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tcp-echo-server.txt" TargetMode="External"/><Relationship Id="rId2" Type="http://schemas.openxmlformats.org/officeDocument/2006/relationships/hyperlink" Target="tcp-echo-client.txt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TCPtimed.txt" TargetMode="External"/><Relationship Id="rId4" Type="http://schemas.openxmlformats.org/officeDocument/2006/relationships/hyperlink" Target="TCPtime.tx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echo5x.txt" TargetMode="External"/><Relationship Id="rId2" Type="http://schemas.openxmlformats.org/officeDocument/2006/relationships/hyperlink" Target="echo5.txt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echo5.txt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echo5x.txt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un-echo-server.txt" TargetMode="External"/><Relationship Id="rId2" Type="http://schemas.openxmlformats.org/officeDocument/2006/relationships/hyperlink" Target="gethost-echo-client.txt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5" Type="http://schemas.openxmlformats.org/officeDocument/2006/relationships/hyperlink" Target="un-echo-server.txt" TargetMode="External"/><Relationship Id="rId4" Type="http://schemas.openxmlformats.org/officeDocument/2006/relationships/hyperlink" Target="gethost-echo-client.txt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udp-time-server.txt" TargetMode="External"/><Relationship Id="rId2" Type="http://schemas.openxmlformats.org/officeDocument/2006/relationships/hyperlink" Target="udp-time-client.txt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udpecho.t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157163" y="1196752"/>
            <a:ext cx="8750300" cy="1470025"/>
          </a:xfrm>
        </p:spPr>
        <p:txBody>
          <a:bodyPr/>
          <a:lstStyle/>
          <a:p>
            <a:pPr algn="ctr" eaLnBrk="1" hangingPunct="1"/>
            <a:r>
              <a:rPr lang="en-US" altLang="zh-TW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The Client Software Examples 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72400" cy="940966"/>
          </a:xfrm>
        </p:spPr>
        <p:txBody>
          <a:bodyPr/>
          <a:lstStyle/>
          <a:p>
            <a:pPr algn="ctr"/>
            <a:r>
              <a:rPr lang="en-US" dirty="0" smtClean="0"/>
              <a:t>The connectsock() function</a:t>
            </a:r>
            <a:endParaRPr 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51520" y="1386056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     connectsock(</a:t>
            </a:r>
            <a:r>
              <a:rPr lang="en-US" dirty="0" err="1"/>
              <a:t>const</a:t>
            </a:r>
            <a:r>
              <a:rPr lang="en-US" dirty="0"/>
              <a:t> char *host, </a:t>
            </a:r>
            <a:r>
              <a:rPr lang="en-US" dirty="0" err="1"/>
              <a:t>const</a:t>
            </a:r>
            <a:r>
              <a:rPr lang="en-US" dirty="0"/>
              <a:t> char *service, </a:t>
            </a:r>
            <a:r>
              <a:rPr lang="en-US" dirty="0" err="1"/>
              <a:t>const</a:t>
            </a:r>
            <a:r>
              <a:rPr lang="en-US" dirty="0"/>
              <a:t> char *transport </a:t>
            </a:r>
            <a:r>
              <a:rPr lang="en-US" dirty="0" smtClean="0"/>
              <a:t>){</a:t>
            </a:r>
          </a:p>
          <a:p>
            <a:r>
              <a:rPr lang="en-US" dirty="0"/>
              <a:t>// host - name of host to which connection is desired</a:t>
            </a:r>
          </a:p>
          <a:p>
            <a:r>
              <a:rPr lang="en-US" dirty="0"/>
              <a:t>// service - service associated with the desired port</a:t>
            </a:r>
          </a:p>
          <a:p>
            <a:r>
              <a:rPr lang="en-US" dirty="0"/>
              <a:t>// transport - name of transport protocol to use ("</a:t>
            </a:r>
            <a:r>
              <a:rPr lang="en-US" dirty="0" err="1"/>
              <a:t>tcp</a:t>
            </a:r>
            <a:r>
              <a:rPr lang="en-US" dirty="0"/>
              <a:t>" or "</a:t>
            </a:r>
            <a:r>
              <a:rPr lang="en-US" dirty="0" err="1"/>
              <a:t>udp</a:t>
            </a:r>
            <a:r>
              <a:rPr lang="en-US" dirty="0"/>
              <a:t>") 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/>
              <a:t>sockaddr_in</a:t>
            </a:r>
            <a:r>
              <a:rPr lang="en-US" dirty="0"/>
              <a:t> sin;      /* an Internet endpoint address         </a:t>
            </a:r>
            <a:r>
              <a:rPr lang="en-US" dirty="0" smtClean="0"/>
              <a:t>*/</a:t>
            </a:r>
          </a:p>
          <a:p>
            <a:r>
              <a:rPr lang="en-US" dirty="0" smtClean="0"/>
              <a:t>   int  s, type;        /* socket descriptor and socket type    */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err="1"/>
              <a:t>memset</a:t>
            </a:r>
            <a:r>
              <a:rPr lang="en-US" dirty="0"/>
              <a:t>(&amp;sin, 0, </a:t>
            </a:r>
            <a:r>
              <a:rPr lang="en-US" dirty="0" err="1"/>
              <a:t>sizeof</a:t>
            </a:r>
            <a:r>
              <a:rPr lang="en-US" dirty="0"/>
              <a:t>(sin));</a:t>
            </a:r>
          </a:p>
          <a:p>
            <a:r>
              <a:rPr lang="en-US" dirty="0"/>
              <a:t>   </a:t>
            </a:r>
            <a:r>
              <a:rPr lang="en-US" dirty="0" err="1"/>
              <a:t>sin.sin_family</a:t>
            </a:r>
            <a:r>
              <a:rPr lang="en-US" dirty="0"/>
              <a:t> = AF_INET;</a:t>
            </a:r>
          </a:p>
          <a:p>
            <a:endParaRPr lang="en-US" dirty="0" smtClean="0"/>
          </a:p>
          <a:p>
            <a:r>
              <a:rPr lang="en-US" dirty="0" smtClean="0"/>
              <a:t>// use </a:t>
            </a:r>
            <a:r>
              <a:rPr lang="en-US" dirty="0" err="1" smtClean="0"/>
              <a:t>gethostbyname+getservbyname+getprotobyname</a:t>
            </a:r>
            <a:r>
              <a:rPr lang="en-US" dirty="0" smtClean="0"/>
              <a:t> to set sin </a:t>
            </a:r>
          </a:p>
          <a:p>
            <a:r>
              <a:rPr lang="en-US" dirty="0" smtClean="0"/>
              <a:t>   if </a:t>
            </a:r>
            <a:r>
              <a:rPr lang="en-US" dirty="0"/>
              <a:t>(</a:t>
            </a:r>
            <a:r>
              <a:rPr lang="en-US" dirty="0" err="1"/>
              <a:t>strcmp</a:t>
            </a:r>
            <a:r>
              <a:rPr lang="en-US" dirty="0"/>
              <a:t>(transport, "</a:t>
            </a:r>
            <a:r>
              <a:rPr lang="en-US" dirty="0" err="1"/>
              <a:t>udp</a:t>
            </a:r>
            <a:r>
              <a:rPr lang="en-US" dirty="0"/>
              <a:t>") == 0</a:t>
            </a:r>
            <a:r>
              <a:rPr lang="en-US" dirty="0" smtClean="0"/>
              <a:t>) </a:t>
            </a:r>
            <a:r>
              <a:rPr lang="en-US" dirty="0"/>
              <a:t>type = SOCK_DGRAM;</a:t>
            </a:r>
          </a:p>
          <a:p>
            <a:r>
              <a:rPr lang="en-US" dirty="0"/>
              <a:t>   </a:t>
            </a:r>
            <a:r>
              <a:rPr lang="en-US" dirty="0" smtClean="0"/>
              <a:t>else			            </a:t>
            </a:r>
            <a:r>
              <a:rPr lang="en-US" dirty="0"/>
              <a:t>type = SOCK_STREAM;</a:t>
            </a:r>
          </a:p>
          <a:p>
            <a:endParaRPr lang="en-US" dirty="0"/>
          </a:p>
          <a:p>
            <a:r>
              <a:rPr lang="en-US" dirty="0"/>
              <a:t>   s = socket(PF_INET, type, </a:t>
            </a:r>
            <a:r>
              <a:rPr lang="en-US" dirty="0" err="1"/>
              <a:t>ppe</a:t>
            </a:r>
            <a:r>
              <a:rPr lang="en-US" dirty="0"/>
              <a:t>-&gt;</a:t>
            </a:r>
            <a:r>
              <a:rPr lang="en-US" dirty="0" err="1"/>
              <a:t>p_proto</a:t>
            </a:r>
            <a:r>
              <a:rPr lang="en-US" dirty="0"/>
              <a:t>);</a:t>
            </a:r>
          </a:p>
          <a:p>
            <a:r>
              <a:rPr lang="en-US" dirty="0"/>
              <a:t>   if (s &lt; 0</a:t>
            </a:r>
            <a:r>
              <a:rPr lang="en-US" dirty="0" smtClean="0"/>
              <a:t>)  </a:t>
            </a:r>
            <a:r>
              <a:rPr lang="en-US" dirty="0" err="1"/>
              <a:t>errexit</a:t>
            </a:r>
            <a:r>
              <a:rPr lang="en-US" dirty="0"/>
              <a:t>("can't create socket: %s\n", </a:t>
            </a:r>
            <a:r>
              <a:rPr lang="en-US" dirty="0" err="1"/>
              <a:t>strerror</a:t>
            </a:r>
            <a:r>
              <a:rPr lang="en-US" dirty="0"/>
              <a:t>(s</a:t>
            </a:r>
            <a:r>
              <a:rPr lang="en-US" dirty="0" smtClean="0"/>
              <a:t>));</a:t>
            </a:r>
            <a:endParaRPr lang="en-US" dirty="0"/>
          </a:p>
          <a:p>
            <a:r>
              <a:rPr lang="en-US" dirty="0"/>
              <a:t>   if (connect(s, (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sockaddr</a:t>
            </a:r>
            <a:r>
              <a:rPr lang="en-US" dirty="0"/>
              <a:t> *)&amp;sin, </a:t>
            </a:r>
            <a:r>
              <a:rPr lang="en-US" dirty="0" err="1"/>
              <a:t>sizeof</a:t>
            </a:r>
            <a:r>
              <a:rPr lang="en-US" dirty="0"/>
              <a:t>(sin)) &lt; 0)</a:t>
            </a:r>
          </a:p>
          <a:p>
            <a:r>
              <a:rPr lang="en-US" dirty="0"/>
              <a:t>        </a:t>
            </a:r>
            <a:r>
              <a:rPr lang="en-US" dirty="0" err="1"/>
              <a:t>errexit</a:t>
            </a:r>
            <a:r>
              <a:rPr lang="en-US" dirty="0"/>
              <a:t>("can't connect to %</a:t>
            </a:r>
            <a:r>
              <a:rPr lang="en-US" dirty="0" err="1"/>
              <a:t>s.%s</a:t>
            </a:r>
            <a:r>
              <a:rPr lang="en-US" dirty="0"/>
              <a:t>: %s\n", host, service</a:t>
            </a:r>
            <a:r>
              <a:rPr lang="en-US" dirty="0" smtClean="0"/>
              <a:t>,  </a:t>
            </a:r>
            <a:r>
              <a:rPr lang="en-US" dirty="0" err="1"/>
              <a:t>strerror</a:t>
            </a:r>
            <a:r>
              <a:rPr lang="en-US" dirty="0"/>
              <a:t>(</a:t>
            </a:r>
            <a:r>
              <a:rPr lang="en-US" dirty="0" err="1"/>
              <a:t>errno</a:t>
            </a:r>
            <a:r>
              <a:rPr lang="en-US" dirty="0"/>
              <a:t>));</a:t>
            </a:r>
          </a:p>
          <a:p>
            <a:r>
              <a:rPr lang="en-US" dirty="0"/>
              <a:t>   return s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7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760040" y="332656"/>
            <a:ext cx="7772400" cy="1012974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connectUDP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connectTCP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144016" y="1664419"/>
            <a:ext cx="8820472" cy="4860925"/>
          </a:xfrm>
        </p:spPr>
        <p:txBody>
          <a:bodyPr/>
          <a:lstStyle/>
          <a:p>
            <a:r>
              <a:rPr lang="en-US" altLang="zh-TW" sz="2200" dirty="0" err="1" smtClean="0">
                <a:ea typeface="新細明體" panose="02020500000000000000" pitchFamily="18" charset="-120"/>
              </a:rPr>
              <a:t>connectUDP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(host, service, “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udp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”): connect to a UDP server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int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connectUDP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const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ea typeface="新細明體" panose="02020500000000000000" pitchFamily="18" charset="-120"/>
              </a:rPr>
              <a:t>char *host, </a:t>
            </a:r>
            <a:r>
              <a:rPr lang="en-US" altLang="zh-TW" sz="2000" dirty="0" err="1">
                <a:ea typeface="新細明體" panose="02020500000000000000" pitchFamily="18" charset="-120"/>
              </a:rPr>
              <a:t>const</a:t>
            </a:r>
            <a:r>
              <a:rPr lang="en-US" altLang="zh-TW" sz="2000" dirty="0">
                <a:ea typeface="新細明體" panose="02020500000000000000" pitchFamily="18" charset="-120"/>
              </a:rPr>
              <a:t> char *service ) {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        return connectsock(host, service, "</a:t>
            </a:r>
            <a:r>
              <a:rPr lang="en-US" altLang="zh-TW" sz="2000" dirty="0" err="1">
                <a:ea typeface="新細明體" panose="02020500000000000000" pitchFamily="18" charset="-120"/>
              </a:rPr>
              <a:t>udp</a:t>
            </a:r>
            <a:r>
              <a:rPr lang="en-US" altLang="zh-TW" sz="2000" dirty="0">
                <a:ea typeface="新細明體" panose="02020500000000000000" pitchFamily="18" charset="-120"/>
              </a:rPr>
              <a:t>");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}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r>
              <a:rPr lang="en-US" altLang="zh-TW" sz="2200" dirty="0" err="1" smtClean="0">
                <a:ea typeface="新細明體" panose="02020500000000000000" pitchFamily="18" charset="-120"/>
              </a:rPr>
              <a:t>connectTCP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(host, service, “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tcp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”): connect to a TCP server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int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connectTCP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const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ea typeface="新細明體" panose="02020500000000000000" pitchFamily="18" charset="-120"/>
              </a:rPr>
              <a:t>char *host, </a:t>
            </a:r>
            <a:r>
              <a:rPr lang="en-US" altLang="zh-TW" sz="2000" dirty="0" err="1">
                <a:ea typeface="新細明體" panose="02020500000000000000" pitchFamily="18" charset="-120"/>
              </a:rPr>
              <a:t>const</a:t>
            </a:r>
            <a:r>
              <a:rPr lang="en-US" altLang="zh-TW" sz="2000" dirty="0">
                <a:ea typeface="新細明體" panose="02020500000000000000" pitchFamily="18" charset="-120"/>
              </a:rPr>
              <a:t> char *service ) {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        return connectsock( host, service, "</a:t>
            </a:r>
            <a:r>
              <a:rPr lang="en-US" altLang="zh-TW" sz="2000" dirty="0" err="1">
                <a:ea typeface="新細明體" panose="02020500000000000000" pitchFamily="18" charset="-120"/>
              </a:rPr>
              <a:t>tcp</a:t>
            </a:r>
            <a:r>
              <a:rPr lang="en-US" altLang="zh-TW" sz="2000" dirty="0">
                <a:ea typeface="新細明體" panose="02020500000000000000" pitchFamily="18" charset="-120"/>
              </a:rPr>
              <a:t>");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}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r>
              <a:rPr lang="en-US" altLang="zh-TW" dirty="0" err="1" smtClean="0">
                <a:ea typeface="新細明體" panose="02020500000000000000" pitchFamily="18" charset="-120"/>
                <a:hlinkClick r:id="rId2" action="ppaction://hlinkfile"/>
              </a:rPr>
              <a:t>errexit</a:t>
            </a:r>
            <a:r>
              <a:rPr lang="en-US" altLang="zh-TW" dirty="0" smtClean="0">
                <a:ea typeface="新細明體" panose="02020500000000000000" pitchFamily="18" charset="-120"/>
              </a:rPr>
              <a:t>: print an error message and exit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72400" cy="940966"/>
          </a:xfrm>
        </p:spPr>
        <p:txBody>
          <a:bodyPr/>
          <a:lstStyle/>
          <a:p>
            <a:pPr algn="ctr"/>
            <a:r>
              <a:rPr lang="en-US" dirty="0" smtClean="0"/>
              <a:t>The passivesock() function</a:t>
            </a:r>
            <a:endParaRPr 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51520" y="1412776"/>
            <a:ext cx="8568952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int     </a:t>
            </a:r>
            <a:r>
              <a:rPr lang="en-US" sz="1600" dirty="0" smtClean="0"/>
              <a:t>passivesock(</a:t>
            </a:r>
            <a:r>
              <a:rPr lang="en-US" sz="1600" dirty="0" err="1" smtClean="0"/>
              <a:t>const</a:t>
            </a:r>
            <a:r>
              <a:rPr lang="en-US" sz="1600" dirty="0" smtClean="0"/>
              <a:t> </a:t>
            </a:r>
            <a:r>
              <a:rPr lang="en-US" sz="1600" dirty="0"/>
              <a:t>char </a:t>
            </a:r>
            <a:r>
              <a:rPr lang="en-US" sz="1600" dirty="0" smtClean="0"/>
              <a:t>*service, </a:t>
            </a:r>
            <a:r>
              <a:rPr lang="en-US" sz="1600" dirty="0" err="1" smtClean="0"/>
              <a:t>const</a:t>
            </a:r>
            <a:r>
              <a:rPr lang="en-US" sz="1600" dirty="0" smtClean="0"/>
              <a:t> </a:t>
            </a:r>
            <a:r>
              <a:rPr lang="en-US" sz="1600" dirty="0"/>
              <a:t>char *</a:t>
            </a:r>
            <a:r>
              <a:rPr lang="en-US" sz="1600" dirty="0" smtClean="0"/>
              <a:t>transport, int </a:t>
            </a:r>
            <a:r>
              <a:rPr lang="en-US" sz="1600" dirty="0" err="1" smtClean="0"/>
              <a:t>qlen</a:t>
            </a:r>
            <a:r>
              <a:rPr lang="en-US" sz="1600" dirty="0" smtClean="0"/>
              <a:t> ){</a:t>
            </a:r>
          </a:p>
          <a:p>
            <a:r>
              <a:rPr lang="en-US" sz="1600" dirty="0" smtClean="0"/>
              <a:t>// </a:t>
            </a:r>
            <a:r>
              <a:rPr lang="en-US" sz="1600" dirty="0"/>
              <a:t>service - service associated with the desired port</a:t>
            </a:r>
          </a:p>
          <a:p>
            <a:r>
              <a:rPr lang="en-US" sz="1600" dirty="0"/>
              <a:t>// transport - name of transport protocol to use ("</a:t>
            </a:r>
            <a:r>
              <a:rPr lang="en-US" sz="1600" dirty="0" err="1"/>
              <a:t>tcp</a:t>
            </a:r>
            <a:r>
              <a:rPr lang="en-US" sz="1600" dirty="0"/>
              <a:t>" or "</a:t>
            </a:r>
            <a:r>
              <a:rPr lang="en-US" sz="1600" dirty="0" err="1"/>
              <a:t>udp</a:t>
            </a:r>
            <a:r>
              <a:rPr lang="en-US" sz="1600" dirty="0"/>
              <a:t>") </a:t>
            </a:r>
            <a:endParaRPr lang="en-US" sz="1600" dirty="0" smtClean="0"/>
          </a:p>
          <a:p>
            <a:r>
              <a:rPr lang="en-US" sz="1600" dirty="0" smtClean="0"/>
              <a:t>// </a:t>
            </a:r>
            <a:r>
              <a:rPr lang="en-US" sz="1600" dirty="0" err="1" smtClean="0"/>
              <a:t>qlen</a:t>
            </a:r>
            <a:r>
              <a:rPr lang="en-US" sz="1600" dirty="0" smtClean="0"/>
              <a:t>      </a:t>
            </a:r>
            <a:r>
              <a:rPr lang="en-US" sz="1600" dirty="0"/>
              <a:t>- maximum server request queue length   </a:t>
            </a:r>
            <a:endParaRPr lang="en-US" sz="1600" dirty="0" smtClean="0"/>
          </a:p>
          <a:p>
            <a:r>
              <a:rPr lang="en-US" sz="1600" dirty="0" smtClean="0"/>
              <a:t>   </a:t>
            </a:r>
            <a:r>
              <a:rPr lang="en-US" sz="1600" dirty="0" err="1" smtClean="0"/>
              <a:t>struct</a:t>
            </a:r>
            <a:r>
              <a:rPr lang="en-US" sz="1600" dirty="0" smtClean="0"/>
              <a:t> </a:t>
            </a:r>
            <a:r>
              <a:rPr lang="en-US" sz="1600" dirty="0" err="1"/>
              <a:t>sockaddr_in</a:t>
            </a:r>
            <a:r>
              <a:rPr lang="en-US" sz="1600" dirty="0"/>
              <a:t> sin;      /* an Internet endpoint address         </a:t>
            </a:r>
            <a:r>
              <a:rPr lang="en-US" sz="1600" dirty="0" smtClean="0"/>
              <a:t>*/</a:t>
            </a:r>
          </a:p>
          <a:p>
            <a:r>
              <a:rPr lang="en-US" sz="1600" dirty="0" smtClean="0"/>
              <a:t>   int  s, type;        /* socket descriptor and socket type    */</a:t>
            </a:r>
            <a:endParaRPr lang="en-US" sz="1600" dirty="0"/>
          </a:p>
          <a:p>
            <a:r>
              <a:rPr lang="en-US" sz="1600" dirty="0"/>
              <a:t>   </a:t>
            </a:r>
            <a:r>
              <a:rPr lang="en-US" sz="1600" dirty="0" err="1"/>
              <a:t>memset</a:t>
            </a:r>
            <a:r>
              <a:rPr lang="en-US" sz="1600" dirty="0"/>
              <a:t>(&amp;sin, 0, </a:t>
            </a:r>
            <a:r>
              <a:rPr lang="en-US" sz="1600" dirty="0" err="1"/>
              <a:t>sizeof</a:t>
            </a:r>
            <a:r>
              <a:rPr lang="en-US" sz="1600" dirty="0"/>
              <a:t>(sin));</a:t>
            </a:r>
          </a:p>
          <a:p>
            <a:r>
              <a:rPr lang="en-US" sz="1600" dirty="0"/>
              <a:t>   </a:t>
            </a:r>
            <a:r>
              <a:rPr lang="en-US" sz="1600" dirty="0" err="1"/>
              <a:t>sin.sin_family</a:t>
            </a:r>
            <a:r>
              <a:rPr lang="en-US" sz="1600" dirty="0"/>
              <a:t> = AF_INET</a:t>
            </a:r>
            <a:r>
              <a:rPr lang="en-US" sz="1600" dirty="0" smtClean="0"/>
              <a:t>;</a:t>
            </a:r>
          </a:p>
          <a:p>
            <a:r>
              <a:rPr lang="en-US" sz="1600" dirty="0"/>
              <a:t>   </a:t>
            </a:r>
            <a:r>
              <a:rPr lang="en-US" sz="1600" dirty="0" err="1" smtClean="0"/>
              <a:t>sin.sin_addr.s_addr</a:t>
            </a:r>
            <a:r>
              <a:rPr lang="en-US" sz="1600" dirty="0" smtClean="0"/>
              <a:t> </a:t>
            </a:r>
            <a:r>
              <a:rPr lang="en-US" sz="1600" dirty="0"/>
              <a:t>= INADDR_ANY;</a:t>
            </a:r>
          </a:p>
          <a:p>
            <a:endParaRPr lang="en-US" sz="1600" dirty="0" smtClean="0"/>
          </a:p>
          <a:p>
            <a:r>
              <a:rPr lang="en-US" sz="1600" dirty="0" smtClean="0"/>
              <a:t>// use </a:t>
            </a:r>
            <a:r>
              <a:rPr lang="en-US" sz="1600" dirty="0" err="1" smtClean="0"/>
              <a:t>getservbyname+getprotobyname</a:t>
            </a:r>
            <a:r>
              <a:rPr lang="en-US" sz="1600" dirty="0" smtClean="0"/>
              <a:t> to set sin</a:t>
            </a:r>
          </a:p>
          <a:p>
            <a:r>
              <a:rPr lang="en-US" sz="1600" dirty="0"/>
              <a:t> if (</a:t>
            </a:r>
            <a:r>
              <a:rPr lang="en-US" sz="1600" dirty="0" err="1"/>
              <a:t>strcmp</a:t>
            </a:r>
            <a:r>
              <a:rPr lang="en-US" sz="1600" dirty="0"/>
              <a:t>(transport, "</a:t>
            </a:r>
            <a:r>
              <a:rPr lang="en-US" sz="1600" dirty="0" err="1"/>
              <a:t>udp</a:t>
            </a:r>
            <a:r>
              <a:rPr lang="en-US" sz="1600" dirty="0"/>
              <a:t>") == 0) type = SOCK_DGRAM;</a:t>
            </a:r>
          </a:p>
          <a:p>
            <a:r>
              <a:rPr lang="en-US" sz="1600" dirty="0"/>
              <a:t>   else			   </a:t>
            </a:r>
            <a:r>
              <a:rPr lang="en-US" sz="1600" dirty="0" smtClean="0"/>
              <a:t>  </a:t>
            </a:r>
            <a:r>
              <a:rPr lang="en-US" sz="1600" dirty="0"/>
              <a:t>type = SOCK_STREAM;</a:t>
            </a:r>
          </a:p>
          <a:p>
            <a:endParaRPr lang="en-US" sz="1600" dirty="0"/>
          </a:p>
          <a:p>
            <a:r>
              <a:rPr lang="en-US" sz="1600" dirty="0"/>
              <a:t>   s = socket(PF_INET, type, </a:t>
            </a:r>
            <a:r>
              <a:rPr lang="en-US" sz="1600" dirty="0" err="1"/>
              <a:t>ppe</a:t>
            </a:r>
            <a:r>
              <a:rPr lang="en-US" sz="1600" dirty="0"/>
              <a:t>-&gt;</a:t>
            </a:r>
            <a:r>
              <a:rPr lang="en-US" sz="1600" dirty="0" err="1"/>
              <a:t>p_proto</a:t>
            </a:r>
            <a:r>
              <a:rPr lang="en-US" sz="1600" dirty="0"/>
              <a:t>);</a:t>
            </a:r>
          </a:p>
          <a:p>
            <a:r>
              <a:rPr lang="en-US" sz="1600" dirty="0"/>
              <a:t>   if (s &lt; 0</a:t>
            </a:r>
            <a:r>
              <a:rPr lang="en-US" sz="1600" dirty="0" smtClean="0"/>
              <a:t>)  </a:t>
            </a:r>
            <a:r>
              <a:rPr lang="en-US" sz="1600" dirty="0" err="1"/>
              <a:t>errexit</a:t>
            </a:r>
            <a:r>
              <a:rPr lang="en-US" sz="1600" dirty="0"/>
              <a:t>("can't </a:t>
            </a:r>
            <a:r>
              <a:rPr lang="en-US" sz="1600" dirty="0" smtClean="0"/>
              <a:t>create socket </a:t>
            </a:r>
            <a:r>
              <a:rPr lang="en-US" sz="1600" dirty="0"/>
              <a:t>%s\n", </a:t>
            </a:r>
            <a:r>
              <a:rPr lang="en-US" sz="1600" dirty="0" err="1" smtClean="0"/>
              <a:t>strerror</a:t>
            </a:r>
            <a:r>
              <a:rPr lang="en-US" sz="1600" dirty="0" smtClean="0"/>
              <a:t>(s));</a:t>
            </a:r>
            <a:endParaRPr lang="en-US" sz="1600" dirty="0"/>
          </a:p>
          <a:p>
            <a:r>
              <a:rPr lang="en-US" sz="1600" dirty="0"/>
              <a:t>   if </a:t>
            </a:r>
            <a:r>
              <a:rPr lang="en-US" sz="1600" dirty="0" smtClean="0"/>
              <a:t>(bind(s</a:t>
            </a:r>
            <a:r>
              <a:rPr lang="en-US" sz="1600" dirty="0"/>
              <a:t>, (</a:t>
            </a:r>
            <a:r>
              <a:rPr lang="en-US" sz="1600" dirty="0" err="1"/>
              <a:t>struct</a:t>
            </a:r>
            <a:r>
              <a:rPr lang="en-US" sz="1600" dirty="0"/>
              <a:t> </a:t>
            </a:r>
            <a:r>
              <a:rPr lang="en-US" sz="1600" dirty="0" err="1"/>
              <a:t>sockaddr</a:t>
            </a:r>
            <a:r>
              <a:rPr lang="en-US" sz="1600" dirty="0"/>
              <a:t> *)&amp;sin, </a:t>
            </a:r>
            <a:r>
              <a:rPr lang="en-US" sz="1600" dirty="0" err="1"/>
              <a:t>sizeof</a:t>
            </a:r>
            <a:r>
              <a:rPr lang="en-US" sz="1600" dirty="0"/>
              <a:t>(sin)) &lt; 0)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errexit</a:t>
            </a:r>
            <a:r>
              <a:rPr lang="en-US" sz="1600" dirty="0"/>
              <a:t>("can't </a:t>
            </a:r>
            <a:r>
              <a:rPr lang="en-US" sz="1600" dirty="0" smtClean="0"/>
              <a:t>bind </a:t>
            </a:r>
            <a:r>
              <a:rPr lang="en-US" sz="1600" dirty="0"/>
              <a:t>to </a:t>
            </a:r>
            <a:r>
              <a:rPr lang="en-US" sz="1600" dirty="0" smtClean="0"/>
              <a:t>%s port: </a:t>
            </a:r>
            <a:r>
              <a:rPr lang="en-US" sz="1600" dirty="0"/>
              <a:t>%s\n", </a:t>
            </a:r>
            <a:r>
              <a:rPr lang="en-US" sz="1600" dirty="0" smtClean="0"/>
              <a:t>service,  </a:t>
            </a:r>
            <a:r>
              <a:rPr lang="en-US" sz="1600" dirty="0" err="1"/>
              <a:t>strerror</a:t>
            </a:r>
            <a:r>
              <a:rPr lang="en-US" sz="1600" dirty="0"/>
              <a:t>(</a:t>
            </a:r>
            <a:r>
              <a:rPr lang="en-US" sz="1600" dirty="0" err="1"/>
              <a:t>errno</a:t>
            </a:r>
            <a:r>
              <a:rPr lang="en-US" sz="1600" dirty="0" smtClean="0"/>
              <a:t>));</a:t>
            </a:r>
          </a:p>
          <a:p>
            <a:r>
              <a:rPr lang="en-US" sz="1600" dirty="0" smtClean="0"/>
              <a:t>   if </a:t>
            </a:r>
            <a:r>
              <a:rPr lang="en-US" sz="1600" dirty="0"/>
              <a:t>(type == SOCK_STREAM &amp;&amp; (</a:t>
            </a:r>
            <a:r>
              <a:rPr lang="en-US" sz="1600" dirty="0" err="1"/>
              <a:t>errno</a:t>
            </a:r>
            <a:r>
              <a:rPr lang="en-US" sz="1600" dirty="0"/>
              <a:t>=listen(s, </a:t>
            </a:r>
            <a:r>
              <a:rPr lang="en-US" sz="1600" dirty="0" err="1"/>
              <a:t>qlen</a:t>
            </a:r>
            <a:r>
              <a:rPr lang="en-US" sz="1600" dirty="0"/>
              <a:t>)) &lt; 0)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errexit</a:t>
            </a:r>
            <a:r>
              <a:rPr lang="en-US" sz="1600" dirty="0"/>
              <a:t>("can't listen on %s port: %s\n", service</a:t>
            </a:r>
            <a:r>
              <a:rPr lang="en-US" sz="1600" dirty="0" smtClean="0"/>
              <a:t>, </a:t>
            </a:r>
            <a:r>
              <a:rPr lang="en-US" sz="1600" dirty="0" err="1"/>
              <a:t>strerror</a:t>
            </a:r>
            <a:r>
              <a:rPr lang="en-US" sz="1600" dirty="0"/>
              <a:t>(</a:t>
            </a:r>
            <a:r>
              <a:rPr lang="en-US" sz="1600" dirty="0" err="1"/>
              <a:t>errno</a:t>
            </a:r>
            <a:r>
              <a:rPr lang="en-US" sz="1600" dirty="0"/>
              <a:t>));</a:t>
            </a:r>
          </a:p>
          <a:p>
            <a:r>
              <a:rPr lang="en-US" sz="1600" dirty="0"/>
              <a:t>   return s</a:t>
            </a:r>
            <a:r>
              <a:rPr lang="en-US" sz="1600" dirty="0" smtClean="0"/>
              <a:t>;</a:t>
            </a:r>
            <a:endParaRPr lang="en-US" sz="1600" dirty="0"/>
          </a:p>
          <a:p>
            <a:r>
              <a:rPr lang="en-US" sz="1600" dirty="0"/>
              <a:t>}</a:t>
            </a:r>
          </a:p>
          <a:p>
            <a:endParaRPr lang="en-US" sz="1600" dirty="0"/>
          </a:p>
          <a:p>
            <a:r>
              <a:rPr lang="en-US" sz="1600" dirty="0"/>
              <a:t>/* </a:t>
            </a:r>
            <a:r>
              <a:rPr lang="en-US" sz="1600" dirty="0" err="1"/>
              <a:t>connectUDP</a:t>
            </a:r>
            <a:r>
              <a:rPr lang="en-US" sz="1600" dirty="0"/>
              <a:t> - connect to a specified UDP service on a specified host</a:t>
            </a:r>
          </a:p>
          <a:p>
            <a:r>
              <a:rPr lang="en-US" sz="1600" dirty="0"/>
              <a:t> */</a:t>
            </a:r>
          </a:p>
          <a:p>
            <a:endParaRPr lang="en-US" sz="1600" dirty="0"/>
          </a:p>
          <a:p>
            <a:r>
              <a:rPr lang="en-US" sz="1600" dirty="0"/>
              <a:t>int     </a:t>
            </a:r>
            <a:r>
              <a:rPr lang="en-US" sz="1600" dirty="0" err="1"/>
              <a:t>connectUDP</a:t>
            </a:r>
            <a:r>
              <a:rPr lang="en-US" sz="1600" dirty="0"/>
              <a:t>(</a:t>
            </a:r>
            <a:r>
              <a:rPr lang="en-US" sz="1600" dirty="0" err="1"/>
              <a:t>const</a:t>
            </a:r>
            <a:r>
              <a:rPr lang="en-US" sz="1600" dirty="0"/>
              <a:t> char *host, </a:t>
            </a:r>
            <a:r>
              <a:rPr lang="en-US" sz="1600" dirty="0" err="1"/>
              <a:t>const</a:t>
            </a:r>
            <a:r>
              <a:rPr lang="en-US" sz="1600" dirty="0"/>
              <a:t> char *service )</a:t>
            </a:r>
          </a:p>
          <a:p>
            <a:r>
              <a:rPr lang="en-US" sz="1600" dirty="0"/>
              <a:t>/*</a:t>
            </a:r>
          </a:p>
          <a:p>
            <a:r>
              <a:rPr lang="en-US" sz="1600" dirty="0"/>
              <a:t> * Arguments:</a:t>
            </a:r>
          </a:p>
          <a:p>
            <a:r>
              <a:rPr lang="en-US" sz="1600" dirty="0"/>
              <a:t> *      host    - name of host to which connection is desired</a:t>
            </a:r>
          </a:p>
          <a:p>
            <a:r>
              <a:rPr lang="en-US" sz="1600" dirty="0"/>
              <a:t> *      service - service associated with the desired port</a:t>
            </a:r>
          </a:p>
          <a:p>
            <a:r>
              <a:rPr lang="en-US" sz="1600" dirty="0"/>
              <a:t> */</a:t>
            </a:r>
          </a:p>
          <a:p>
            <a:r>
              <a:rPr lang="en-US" sz="1600" dirty="0"/>
              <a:t>{</a:t>
            </a:r>
          </a:p>
          <a:p>
            <a:r>
              <a:rPr lang="en-US" sz="1600" dirty="0"/>
              <a:t>        return connectsock(host, service, "</a:t>
            </a:r>
            <a:r>
              <a:rPr lang="en-US" sz="1600" dirty="0" err="1"/>
              <a:t>udp</a:t>
            </a:r>
            <a:r>
              <a:rPr lang="en-US" sz="1600" dirty="0"/>
              <a:t>");</a:t>
            </a:r>
          </a:p>
          <a:p>
            <a:r>
              <a:rPr lang="en-US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020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760040" y="332656"/>
            <a:ext cx="7772400" cy="1012974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passiveUDP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passiveTCP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144016" y="1664419"/>
            <a:ext cx="8820472" cy="4860925"/>
          </a:xfrm>
        </p:spPr>
        <p:txBody>
          <a:bodyPr/>
          <a:lstStyle/>
          <a:p>
            <a:r>
              <a:rPr lang="en-US" altLang="zh-TW" sz="2200" dirty="0" err="1" smtClean="0">
                <a:ea typeface="新細明體" panose="02020500000000000000" pitchFamily="18" charset="-120"/>
              </a:rPr>
              <a:t>passiveUDP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(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const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 char *service</a:t>
            </a:r>
            <a:r>
              <a:rPr lang="en-US" altLang="zh-TW" sz="2200" dirty="0">
                <a:ea typeface="新細明體" panose="02020500000000000000" pitchFamily="18" charset="-120"/>
              </a:rPr>
              <a:t>): create a passive socket for use in a UDP server</a:t>
            </a:r>
            <a:endParaRPr lang="en-US" altLang="zh-TW" sz="2200" dirty="0" smtClean="0">
              <a:ea typeface="新細明體" panose="02020500000000000000" pitchFamily="18" charset="-120"/>
            </a:endParaRP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int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passiveUDP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const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ea typeface="新細明體" panose="02020500000000000000" pitchFamily="18" charset="-120"/>
              </a:rPr>
              <a:t>char *service ) {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        return passivesock(service, "</a:t>
            </a:r>
            <a:r>
              <a:rPr lang="en-US" altLang="zh-TW" sz="2000" dirty="0" err="1">
                <a:ea typeface="新細明體" panose="02020500000000000000" pitchFamily="18" charset="-120"/>
              </a:rPr>
              <a:t>udp</a:t>
            </a:r>
            <a:r>
              <a:rPr lang="en-US" altLang="zh-TW" sz="2000" dirty="0">
                <a:ea typeface="新細明體" panose="02020500000000000000" pitchFamily="18" charset="-120"/>
              </a:rPr>
              <a:t>", 0);</a:t>
            </a:r>
          </a:p>
          <a:p>
            <a:pPr marL="319088" lvl="1" indent="0">
              <a:buNone/>
            </a:pPr>
            <a:r>
              <a:rPr lang="en-US" altLang="zh-TW" sz="2000" dirty="0" smtClean="0">
                <a:ea typeface="新細明體" panose="02020500000000000000" pitchFamily="18" charset="-120"/>
              </a:rPr>
              <a:t>}</a:t>
            </a:r>
            <a:endParaRPr lang="en-US" altLang="zh-TW" sz="2200" dirty="0" smtClean="0">
              <a:ea typeface="新細明體" panose="02020500000000000000" pitchFamily="18" charset="-120"/>
            </a:endParaRPr>
          </a:p>
          <a:p>
            <a:r>
              <a:rPr lang="en-US" altLang="zh-TW" sz="2200" dirty="0" err="1" smtClean="0">
                <a:ea typeface="新細明體" panose="02020500000000000000" pitchFamily="18" charset="-120"/>
              </a:rPr>
              <a:t>passiveTCP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(service, int 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qlen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): </a:t>
            </a:r>
            <a:r>
              <a:rPr lang="en-US" altLang="zh-TW" sz="2200" dirty="0">
                <a:ea typeface="新細明體" panose="02020500000000000000" pitchFamily="18" charset="-120"/>
              </a:rPr>
              <a:t>create a passive socket for 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us in a TCP server</a:t>
            </a:r>
          </a:p>
          <a:p>
            <a:pPr marL="319088" lvl="1" indent="0">
              <a:buNone/>
            </a:pPr>
            <a:r>
              <a:rPr lang="en-US" altLang="zh-TW" sz="2000" dirty="0" smtClean="0">
                <a:ea typeface="新細明體" panose="02020500000000000000" pitchFamily="18" charset="-120"/>
              </a:rPr>
              <a:t>int </a:t>
            </a:r>
            <a:r>
              <a:rPr lang="fr-FR" altLang="zh-TW" sz="2000" dirty="0">
                <a:ea typeface="新細明體" panose="02020500000000000000" pitchFamily="18" charset="-120"/>
              </a:rPr>
              <a:t>passiveTCP(const char *service, int </a:t>
            </a:r>
            <a:r>
              <a:rPr lang="fr-FR" altLang="zh-TW" sz="2000" dirty="0" smtClean="0">
                <a:ea typeface="新細明體" panose="02020500000000000000" pitchFamily="18" charset="-120"/>
              </a:rPr>
              <a:t>qlen)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ea typeface="新細明體" panose="02020500000000000000" pitchFamily="18" charset="-120"/>
              </a:rPr>
              <a:t>{</a:t>
            </a:r>
          </a:p>
          <a:p>
            <a:pPr marL="319088" lvl="1" indent="0">
              <a:buNone/>
            </a:pPr>
            <a:r>
              <a:rPr lang="en-US" altLang="zh-TW" sz="2000" dirty="0">
                <a:ea typeface="新細明體" panose="02020500000000000000" pitchFamily="18" charset="-120"/>
              </a:rPr>
              <a:t>        return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passivesock</a:t>
            </a:r>
            <a:r>
              <a:rPr lang="en-US" altLang="zh-TW" sz="2000" dirty="0">
                <a:ea typeface="新細明體" panose="02020500000000000000" pitchFamily="18" charset="-120"/>
              </a:rPr>
              <a:t>(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service</a:t>
            </a:r>
            <a:r>
              <a:rPr lang="en-US" altLang="zh-TW" sz="2000" dirty="0">
                <a:ea typeface="新細明體" panose="02020500000000000000" pitchFamily="18" charset="-120"/>
              </a:rPr>
              <a:t>, "</a:t>
            </a:r>
            <a:r>
              <a:rPr lang="en-US" altLang="zh-TW" sz="2000" dirty="0" err="1">
                <a:ea typeface="新細明體" panose="02020500000000000000" pitchFamily="18" charset="-120"/>
              </a:rPr>
              <a:t>udp</a:t>
            </a:r>
            <a:r>
              <a:rPr lang="en-US" altLang="zh-TW" sz="2000" dirty="0">
                <a:ea typeface="新細明體" panose="02020500000000000000" pitchFamily="18" charset="-120"/>
              </a:rPr>
              <a:t>",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qlen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);</a:t>
            </a:r>
            <a:endParaRPr lang="en-US" altLang="zh-TW" sz="2000" dirty="0">
              <a:ea typeface="新細明體" panose="02020500000000000000" pitchFamily="18" charset="-120"/>
            </a:endParaRPr>
          </a:p>
          <a:p>
            <a:pPr marL="319088" lvl="1" indent="0">
              <a:buNone/>
            </a:pPr>
            <a:r>
              <a:rPr lang="en-US" altLang="zh-TW" sz="2000" dirty="0" smtClean="0">
                <a:ea typeface="新細明體" panose="02020500000000000000" pitchFamily="18" charset="-120"/>
              </a:rPr>
              <a:t>}</a:t>
            </a:r>
          </a:p>
          <a:p>
            <a:r>
              <a:rPr lang="en-US" altLang="zh-TW" dirty="0" err="1" smtClean="0">
                <a:ea typeface="新細明體" panose="02020500000000000000" pitchFamily="18" charset="-120"/>
                <a:hlinkClick r:id="rId2" action="ppaction://hlinkfile"/>
              </a:rPr>
              <a:t>errexit</a:t>
            </a:r>
            <a:r>
              <a:rPr lang="en-US" altLang="zh-TW" dirty="0" smtClean="0">
                <a:ea typeface="新細明體" panose="02020500000000000000" pitchFamily="18" charset="-120"/>
              </a:rPr>
              <a:t>: print an error message and exit</a:t>
            </a:r>
          </a:p>
        </p:txBody>
      </p:sp>
    </p:spTree>
    <p:extLst>
      <p:ext uri="{BB962C8B-B14F-4D97-AF65-F5344CB8AC3E}">
        <p14:creationId xmlns:p14="http://schemas.microsoft.com/office/powerpoint/2010/main" val="23593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TCP Client Algorithm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323850" y="1447800"/>
            <a:ext cx="8534400" cy="4572000"/>
          </a:xfrm>
        </p:spPr>
        <p:txBody>
          <a:bodyPr/>
          <a:lstStyle/>
          <a:p>
            <a:r>
              <a:rPr lang="en-US" altLang="zh-TW" sz="2400" dirty="0" smtClean="0">
                <a:ea typeface="新細明體" panose="02020500000000000000" pitchFamily="18" charset="-120"/>
              </a:rPr>
              <a:t>Find the IP address and port number of the desired server by</a:t>
            </a:r>
          </a:p>
          <a:p>
            <a:pPr lvl="1"/>
            <a:r>
              <a:rPr lang="en-US" altLang="zh-TW" sz="2200" dirty="0" smtClean="0">
                <a:ea typeface="新細明體" panose="02020500000000000000" pitchFamily="18" charset="-120"/>
              </a:rPr>
              <a:t>gethostbyname()+ getservbyname()+getprotobyname() or</a:t>
            </a:r>
          </a:p>
          <a:p>
            <a:pPr lvl="1"/>
            <a:r>
              <a:rPr lang="en-US" altLang="zh-TW" sz="2200" dirty="0" smtClean="0">
                <a:ea typeface="新細明體" panose="02020500000000000000" pitchFamily="18" charset="-120"/>
              </a:rPr>
              <a:t>getaddrinfor()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Allocate a socket by</a:t>
            </a:r>
          </a:p>
          <a:p>
            <a:pPr lvl="1"/>
            <a:r>
              <a:rPr lang="en-US" altLang="zh-TW" sz="2200" dirty="0" smtClean="0">
                <a:ea typeface="新細明體" panose="02020500000000000000" pitchFamily="18" charset="-120"/>
              </a:rPr>
              <a:t>socket(AF_INET</a:t>
            </a:r>
            <a:r>
              <a:rPr lang="en-US" altLang="zh-TW" sz="2200" dirty="0">
                <a:ea typeface="新細明體" panose="02020500000000000000" pitchFamily="18" charset="-120"/>
              </a:rPr>
              <a:t>, SOCK_STREAM, 0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)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Let TCP arbitrary select an </a:t>
            </a:r>
            <a:r>
              <a:rPr lang="en-US" altLang="zh-TW" sz="24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unused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 port on the local host.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Connect the socket to the remote server by</a:t>
            </a:r>
          </a:p>
          <a:p>
            <a:pPr lvl="1"/>
            <a:r>
              <a:rPr lang="en-US" altLang="zh-TW" sz="2200" dirty="0" smtClean="0">
                <a:ea typeface="新細明體" panose="02020500000000000000" pitchFamily="18" charset="-120"/>
              </a:rPr>
              <a:t>connect()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Use send()+</a:t>
            </a:r>
            <a:r>
              <a:rPr lang="en-US" altLang="zh-TW" sz="2400" dirty="0" err="1" smtClean="0">
                <a:ea typeface="新細明體" panose="02020500000000000000" pitchFamily="18" charset="-120"/>
              </a:rPr>
              <a:t>recv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 or write()+read() to communicate with the server.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Deallocate the socket by</a:t>
            </a:r>
          </a:p>
          <a:p>
            <a:pPr lvl="1"/>
            <a:r>
              <a:rPr lang="en-US" altLang="zh-TW" sz="2200" dirty="0" smtClean="0">
                <a:ea typeface="新細明體" panose="02020500000000000000" pitchFamily="18" charset="-120"/>
              </a:rPr>
              <a:t>close() or shutdown()</a:t>
            </a:r>
          </a:p>
          <a:p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684213" y="274638"/>
            <a:ext cx="7848600" cy="114300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TCP Client Server Paradigm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1979613" y="1484313"/>
            <a:ext cx="1223962" cy="57626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400" dirty="0">
                <a:solidFill>
                  <a:srgbClr val="FF0000"/>
                </a:solidFill>
                <a:hlinkClick r:id="rId2" action="ppaction://hlinkfile"/>
              </a:rPr>
              <a:t>Client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5435600" y="1484313"/>
            <a:ext cx="1223963" cy="57626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400" dirty="0">
                <a:solidFill>
                  <a:srgbClr val="FF0000"/>
                </a:solidFill>
                <a:hlinkClick r:id="rId3" action="ppaction://hlinkfile"/>
              </a:rPr>
              <a:t>Server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14341" name="文字方塊 7"/>
          <p:cNvSpPr txBox="1">
            <a:spLocks noChangeArrowheads="1"/>
          </p:cNvSpPr>
          <p:nvPr/>
        </p:nvSpPr>
        <p:spPr bwMode="auto">
          <a:xfrm>
            <a:off x="1908175" y="2276475"/>
            <a:ext cx="12954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socket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2" name="文字方塊 8"/>
          <p:cNvSpPr txBox="1">
            <a:spLocks noChangeArrowheads="1"/>
          </p:cNvSpPr>
          <p:nvPr/>
        </p:nvSpPr>
        <p:spPr bwMode="auto">
          <a:xfrm>
            <a:off x="5364163" y="2276475"/>
            <a:ext cx="12954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socket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3" name="文字方塊 11"/>
          <p:cNvSpPr txBox="1">
            <a:spLocks noChangeArrowheads="1"/>
          </p:cNvSpPr>
          <p:nvPr/>
        </p:nvSpPr>
        <p:spPr bwMode="auto">
          <a:xfrm>
            <a:off x="1979613" y="4124523"/>
            <a:ext cx="1223962" cy="368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  <a:hlinkClick r:id="rId4" action="ppaction://hlinkfile"/>
              </a:rPr>
              <a:t>connect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44" name="文字方塊 12"/>
          <p:cNvSpPr txBox="1">
            <a:spLocks noChangeArrowheads="1"/>
          </p:cNvSpPr>
          <p:nvPr/>
        </p:nvSpPr>
        <p:spPr bwMode="auto">
          <a:xfrm>
            <a:off x="5435600" y="2852936"/>
            <a:ext cx="1223963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bind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5" name="文字方塊 13"/>
          <p:cNvSpPr txBox="1">
            <a:spLocks noChangeArrowheads="1"/>
          </p:cNvSpPr>
          <p:nvPr/>
        </p:nvSpPr>
        <p:spPr bwMode="auto">
          <a:xfrm>
            <a:off x="5435600" y="4114998"/>
            <a:ext cx="1223963" cy="368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  <a:hlinkClick r:id="rId5" action="ppaction://hlinkfile"/>
              </a:rPr>
              <a:t>accept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46" name="文字方塊 14"/>
          <p:cNvSpPr txBox="1">
            <a:spLocks noChangeArrowheads="1"/>
          </p:cNvSpPr>
          <p:nvPr/>
        </p:nvSpPr>
        <p:spPr bwMode="auto">
          <a:xfrm>
            <a:off x="1908175" y="5419725"/>
            <a:ext cx="12954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write/send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7" name="文字方塊 15"/>
          <p:cNvSpPr txBox="1">
            <a:spLocks noChangeArrowheads="1"/>
          </p:cNvSpPr>
          <p:nvPr/>
        </p:nvSpPr>
        <p:spPr bwMode="auto">
          <a:xfrm>
            <a:off x="1835150" y="6076950"/>
            <a:ext cx="1368425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read/recv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8" name="文字方塊 16"/>
          <p:cNvSpPr txBox="1">
            <a:spLocks noChangeArrowheads="1"/>
          </p:cNvSpPr>
          <p:nvPr/>
        </p:nvSpPr>
        <p:spPr bwMode="auto">
          <a:xfrm>
            <a:off x="5435600" y="5733256"/>
            <a:ext cx="12239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read/recv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49" name="文字方塊 17"/>
          <p:cNvSpPr txBox="1">
            <a:spLocks noChangeArrowheads="1"/>
          </p:cNvSpPr>
          <p:nvPr/>
        </p:nvSpPr>
        <p:spPr bwMode="auto">
          <a:xfrm>
            <a:off x="5435600" y="6227464"/>
            <a:ext cx="1296988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write/send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cxnSp>
        <p:nvCxnSpPr>
          <p:cNvPr id="22" name="直線單箭頭接點 21"/>
          <p:cNvCxnSpPr>
            <a:stCxn id="14346" idx="3"/>
            <a:endCxn id="14348" idx="1"/>
          </p:cNvCxnSpPr>
          <p:nvPr/>
        </p:nvCxnSpPr>
        <p:spPr>
          <a:xfrm>
            <a:off x="3203575" y="5604669"/>
            <a:ext cx="2232025" cy="3135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>
            <a:stCxn id="14349" idx="1"/>
            <a:endCxn id="14347" idx="3"/>
          </p:cNvCxnSpPr>
          <p:nvPr/>
        </p:nvCxnSpPr>
        <p:spPr>
          <a:xfrm flipH="1" flipV="1">
            <a:off x="3203575" y="6261894"/>
            <a:ext cx="2232025" cy="1505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>
            <a:stCxn id="14343" idx="3"/>
            <a:endCxn id="14345" idx="1"/>
          </p:cNvCxnSpPr>
          <p:nvPr/>
        </p:nvCxnSpPr>
        <p:spPr>
          <a:xfrm flipV="1">
            <a:off x="3203575" y="4299148"/>
            <a:ext cx="22320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文字方塊 27"/>
          <p:cNvSpPr txBox="1">
            <a:spLocks noChangeArrowheads="1"/>
          </p:cNvSpPr>
          <p:nvPr/>
        </p:nvSpPr>
        <p:spPr bwMode="auto">
          <a:xfrm>
            <a:off x="3635375" y="4627563"/>
            <a:ext cx="1441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Connection request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4354" name="文字方塊 28"/>
          <p:cNvSpPr txBox="1">
            <a:spLocks noChangeArrowheads="1"/>
          </p:cNvSpPr>
          <p:nvPr/>
        </p:nvSpPr>
        <p:spPr bwMode="auto">
          <a:xfrm>
            <a:off x="3708896" y="5373216"/>
            <a:ext cx="10791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request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55" name="文字方塊 29"/>
          <p:cNvSpPr txBox="1">
            <a:spLocks noChangeArrowheads="1"/>
          </p:cNvSpPr>
          <p:nvPr/>
        </p:nvSpPr>
        <p:spPr bwMode="auto">
          <a:xfrm>
            <a:off x="5364385" y="5301208"/>
            <a:ext cx="1583879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 conn socket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57" name="文字方塊 36"/>
          <p:cNvSpPr txBox="1">
            <a:spLocks noChangeArrowheads="1"/>
          </p:cNvSpPr>
          <p:nvPr/>
        </p:nvSpPr>
        <p:spPr bwMode="auto">
          <a:xfrm>
            <a:off x="5436096" y="4787860"/>
            <a:ext cx="25467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generate a new socket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61" name="文字方塊 28"/>
          <p:cNvSpPr txBox="1">
            <a:spLocks noChangeArrowheads="1"/>
          </p:cNvSpPr>
          <p:nvPr/>
        </p:nvSpPr>
        <p:spPr bwMode="auto">
          <a:xfrm>
            <a:off x="3644454" y="6299473"/>
            <a:ext cx="1287586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response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4362" name="文字方塊 12"/>
          <p:cNvSpPr txBox="1">
            <a:spLocks noChangeArrowheads="1"/>
          </p:cNvSpPr>
          <p:nvPr/>
        </p:nvSpPr>
        <p:spPr bwMode="auto">
          <a:xfrm>
            <a:off x="5429250" y="3483173"/>
            <a:ext cx="12239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listen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500188" y="5286375"/>
            <a:ext cx="1928812" cy="1285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1" name="矩形 30"/>
          <p:cNvSpPr/>
          <p:nvPr/>
        </p:nvSpPr>
        <p:spPr>
          <a:xfrm>
            <a:off x="5143500" y="5286375"/>
            <a:ext cx="1928813" cy="1285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cxnSp>
        <p:nvCxnSpPr>
          <p:cNvPr id="16" name="直線單箭頭接點 15"/>
          <p:cNvCxnSpPr>
            <a:stCxn id="14345" idx="2"/>
            <a:endCxn id="14355" idx="0"/>
          </p:cNvCxnSpPr>
          <p:nvPr/>
        </p:nvCxnSpPr>
        <p:spPr>
          <a:xfrm>
            <a:off x="6047582" y="4483298"/>
            <a:ext cx="108743" cy="817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圖片 7" descr="fig4.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00013"/>
            <a:ext cx="51339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圖片 8" descr="fig4.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4357688"/>
            <a:ext cx="51530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圖片 6" descr="fig4.1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0" y="3686175"/>
            <a:ext cx="4183063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圖片 5" descr="fig4.14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214563"/>
            <a:ext cx="42862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Some Important Facts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539750" y="1447800"/>
            <a:ext cx="8147050" cy="457200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In UDP socket, a receiver uses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recvfrom</a:t>
            </a:r>
            <a:r>
              <a:rPr lang="en-US" altLang="zh-TW" dirty="0" smtClean="0">
                <a:ea typeface="新細明體" panose="02020500000000000000" pitchFamily="18" charset="-120"/>
              </a:rPr>
              <a:t>() to retrieve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  <a:hlinkClick r:id="rId2" action="ppaction://hlinkfile"/>
              </a:rPr>
              <a:t>the whole message </a:t>
            </a:r>
            <a:r>
              <a:rPr lang="en-US" altLang="zh-TW" dirty="0" smtClean="0">
                <a:ea typeface="新細明體" panose="02020500000000000000" pitchFamily="18" charset="-120"/>
              </a:rPr>
              <a:t>received.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In TCP socket, a receiver uses read()/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recv</a:t>
            </a:r>
            <a:r>
              <a:rPr lang="en-US" altLang="zh-TW" dirty="0" smtClean="0">
                <a:ea typeface="新細明體" panose="02020500000000000000" pitchFamily="18" charset="-120"/>
              </a:rPr>
              <a:t>() to retrieve a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  <a:hlinkClick r:id="rId3" action="ppaction://hlinkfile"/>
              </a:rPr>
              <a:t>specified number of bytes</a:t>
            </a:r>
            <a:r>
              <a:rPr lang="en-US" altLang="zh-TW" dirty="0" smtClean="0">
                <a:ea typeface="新細明體" panose="02020500000000000000" pitchFamily="18" charset="-120"/>
              </a:rPr>
              <a:t> from the byte stream associated with the socket.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hlinkClick r:id="rId2" action="ppaction://hlinkfile"/>
              </a:rPr>
              <a:t>UDP Echo 5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804" y="1543520"/>
            <a:ext cx="4143299" cy="49818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445224"/>
            <a:ext cx="4813300" cy="792088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555776" y="155679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UDP echo5 client</a:t>
            </a:r>
            <a:endParaRPr 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107504" y="500388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UDP echo5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72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hlinkClick r:id="rId2" action="ppaction://hlinkfile"/>
              </a:rPr>
              <a:t>TCP</a:t>
            </a:r>
            <a:r>
              <a:rPr lang="zh-TW" altLang="en-US" dirty="0" smtClean="0">
                <a:hlinkClick r:id="rId2" action="ppaction://hlinkfile"/>
              </a:rPr>
              <a:t> </a:t>
            </a:r>
            <a:r>
              <a:rPr lang="en-US" altLang="zh-TW" dirty="0" smtClean="0">
                <a:hlinkClick r:id="rId2" action="ppaction://hlinkfile"/>
              </a:rPr>
              <a:t>Echo 5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1927664"/>
            <a:ext cx="4287346" cy="236543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68" y="1916832"/>
            <a:ext cx="4287246" cy="2376264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251520" y="154750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TCP echo5 client</a:t>
            </a:r>
            <a:endParaRPr 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4716016" y="154750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TCP echo5x client</a:t>
            </a:r>
            <a:endParaRPr lang="en-US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412" y="5229200"/>
            <a:ext cx="7316012" cy="936104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1043608" y="47971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TCP echo5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8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UDP Client Algorithm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323404" y="1447800"/>
            <a:ext cx="8425060" cy="5077544"/>
          </a:xfrm>
        </p:spPr>
        <p:txBody>
          <a:bodyPr/>
          <a:lstStyle/>
          <a:p>
            <a:r>
              <a:rPr lang="en-US" altLang="zh-TW" sz="2200" dirty="0" smtClean="0">
                <a:ea typeface="新細明體" panose="02020500000000000000" pitchFamily="18" charset="-120"/>
              </a:rPr>
              <a:t>Find the IP address and port number of the desired server by</a:t>
            </a:r>
          </a:p>
          <a:p>
            <a:pPr lvl="1"/>
            <a:r>
              <a:rPr lang="en-US" altLang="zh-TW" sz="2000" dirty="0" smtClean="0">
                <a:ea typeface="新細明體" panose="02020500000000000000" pitchFamily="18" charset="-120"/>
              </a:rPr>
              <a:t>gethostbyname()+ getservbyname()+ getprotobyname() or</a:t>
            </a:r>
          </a:p>
          <a:p>
            <a:pPr lvl="1"/>
            <a:r>
              <a:rPr lang="en-US" altLang="zh-TW" sz="2000" dirty="0" err="1">
                <a:ea typeface="新細明體" panose="02020500000000000000" pitchFamily="18" charset="-120"/>
              </a:rPr>
              <a:t>g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etaddrinfo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()</a:t>
            </a:r>
          </a:p>
          <a:p>
            <a:r>
              <a:rPr lang="en-US" altLang="zh-TW" sz="2200" dirty="0" smtClean="0">
                <a:ea typeface="新細明體" panose="02020500000000000000" pitchFamily="18" charset="-120"/>
              </a:rPr>
              <a:t>Allocate a socket by</a:t>
            </a:r>
          </a:p>
          <a:p>
            <a:pPr lvl="1"/>
            <a:r>
              <a:rPr lang="en-US" altLang="zh-TW" sz="2000" dirty="0" smtClean="0">
                <a:ea typeface="新細明體" panose="02020500000000000000" pitchFamily="18" charset="-120"/>
              </a:rPr>
              <a:t>socket(AF_INET, SOCK_DGRAM, 0)</a:t>
            </a:r>
          </a:p>
          <a:p>
            <a:r>
              <a:rPr lang="en-US" altLang="zh-TW" sz="2200" dirty="0" smtClean="0">
                <a:ea typeface="新細明體" panose="02020500000000000000" pitchFamily="18" charset="-120"/>
              </a:rPr>
              <a:t>Let UDP arbitrary select an unused port on the local host.</a:t>
            </a:r>
          </a:p>
          <a:p>
            <a:r>
              <a:rPr lang="en-US" altLang="zh-TW" sz="2200" dirty="0" smtClean="0">
                <a:ea typeface="新細明體" panose="02020500000000000000" pitchFamily="18" charset="-120"/>
              </a:rPr>
              <a:t>Set the socket to a </a:t>
            </a:r>
            <a:r>
              <a:rPr lang="en-US" altLang="zh-TW" sz="22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single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2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dedicated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 remote server by</a:t>
            </a:r>
          </a:p>
          <a:p>
            <a:pPr lvl="1"/>
            <a:r>
              <a:rPr lang="en-US" altLang="zh-TW" sz="2000" dirty="0" smtClean="0">
                <a:ea typeface="新細明體" panose="02020500000000000000" pitchFamily="18" charset="-120"/>
              </a:rPr>
              <a:t>connect() and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send()+</a:t>
            </a:r>
            <a:r>
              <a:rPr lang="en-US" altLang="zh-TW" sz="2000" dirty="0" err="1">
                <a:ea typeface="新細明體" panose="02020500000000000000" pitchFamily="18" charset="-120"/>
              </a:rPr>
              <a:t>recv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() or write()+read() to communicate with the server.</a:t>
            </a:r>
          </a:p>
          <a:p>
            <a:r>
              <a:rPr lang="en-US" altLang="zh-TW" sz="2200" dirty="0" smtClean="0">
                <a:ea typeface="新細明體" panose="02020500000000000000" pitchFamily="18" charset="-120"/>
              </a:rPr>
              <a:t>When the 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udp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 socket needs to communicate with multiple servers,</a:t>
            </a:r>
          </a:p>
          <a:p>
            <a:pPr lvl="1"/>
            <a:r>
              <a:rPr lang="en-US" altLang="zh-TW" sz="2000" dirty="0" err="1" smtClean="0">
                <a:ea typeface="新細明體" panose="02020500000000000000" pitchFamily="18" charset="-120"/>
              </a:rPr>
              <a:t>sendto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() and 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recvfrom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() should be used to communicate with these servers.</a:t>
            </a:r>
          </a:p>
          <a:p>
            <a:r>
              <a:rPr lang="en-US" altLang="zh-TW" sz="2200" dirty="0" smtClean="0">
                <a:ea typeface="新細明體" panose="02020500000000000000" pitchFamily="18" charset="-120"/>
              </a:rPr>
              <a:t>Deallocate the socket by</a:t>
            </a:r>
          </a:p>
          <a:p>
            <a:pPr lvl="1"/>
            <a:r>
              <a:rPr lang="en-US" altLang="zh-TW" sz="2000" dirty="0" smtClean="0">
                <a:ea typeface="新細明體" panose="02020500000000000000" pitchFamily="18" charset="-120"/>
              </a:rPr>
              <a:t>close() or shutdown()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611188" y="274638"/>
            <a:ext cx="8075612" cy="114300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UDP </a:t>
            </a:r>
            <a:r>
              <a:rPr lang="zh-TW" altLang="en-US" dirty="0" smtClean="0">
                <a:ea typeface="新細明體" panose="02020500000000000000" pitchFamily="18" charset="-120"/>
                <a:hlinkClick r:id="rId2" action="ppaction://hlinkfile"/>
              </a:rPr>
              <a:t>Client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zh-TW" altLang="en-US" dirty="0" smtClean="0">
                <a:ea typeface="新細明體" panose="02020500000000000000" pitchFamily="18" charset="-120"/>
                <a:hlinkClick r:id="rId3" action="ppaction://hlinkfile"/>
              </a:rPr>
              <a:t>Server</a:t>
            </a:r>
            <a:r>
              <a:rPr lang="en-US" altLang="zh-TW" dirty="0" smtClean="0">
                <a:ea typeface="新細明體" panose="02020500000000000000" pitchFamily="18" charset="-120"/>
              </a:rPr>
              <a:t> Paradigm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smtClean="0">
                <a:ea typeface="新細明體" panose="02020500000000000000" pitchFamily="18" charset="-120"/>
              </a:rPr>
              <a:t>Unconnected Mode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7638"/>
            <a:ext cx="6715125" cy="527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文字方塊 34"/>
          <p:cNvSpPr txBox="1">
            <a:spLocks noChangeArrowheads="1"/>
          </p:cNvSpPr>
          <p:nvPr/>
        </p:nvSpPr>
        <p:spPr bwMode="auto">
          <a:xfrm>
            <a:off x="1403648" y="1844824"/>
            <a:ext cx="1657350" cy="8302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latin typeface="Arial" panose="020B0604020202020204" pitchFamily="34" charset="0"/>
              </a:rPr>
              <a:t>gethostbyname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latin typeface="Arial" panose="020B0604020202020204" pitchFamily="34" charset="0"/>
              </a:rPr>
              <a:t>getservbyname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 smtClean="0">
                <a:latin typeface="Arial" panose="020B0604020202020204" pitchFamily="34" charset="0"/>
              </a:rPr>
              <a:t>getprotobyname</a:t>
            </a:r>
            <a:endParaRPr lang="zh-TW" altLang="en-US" sz="1600" dirty="0">
              <a:latin typeface="Arial" panose="020B0604020202020204" pitchFamily="34" charset="0"/>
            </a:endParaRPr>
          </a:p>
        </p:txBody>
      </p:sp>
      <p:sp>
        <p:nvSpPr>
          <p:cNvPr id="7" name="文字方塊 10"/>
          <p:cNvSpPr txBox="1">
            <a:spLocks noChangeArrowheads="1"/>
          </p:cNvSpPr>
          <p:nvPr/>
        </p:nvSpPr>
        <p:spPr bwMode="auto">
          <a:xfrm>
            <a:off x="7308304" y="2259955"/>
            <a:ext cx="1511300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getaddrinfor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5"/>
          <p:cNvSpPr>
            <a:spLocks noGrp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IP address and Port number by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err="1" smtClean="0">
                <a:ea typeface="新細明體" panose="02020500000000000000" pitchFamily="18" charset="-120"/>
              </a:rPr>
              <a:t>gethost</a:t>
            </a:r>
            <a:r>
              <a:rPr lang="en-US" altLang="zh-TW" dirty="0" smtClean="0">
                <a:ea typeface="新細明體" panose="02020500000000000000" pitchFamily="18" charset="-120"/>
              </a:rPr>
              <a:t>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serv</a:t>
            </a:r>
            <a:r>
              <a:rPr lang="en-US" altLang="zh-TW" dirty="0" smtClean="0">
                <a:ea typeface="新細明體" panose="02020500000000000000" pitchFamily="18" charset="-120"/>
              </a:rPr>
              <a:t>/proto)byname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9219" name="文字方塊 3"/>
          <p:cNvSpPr txBox="1">
            <a:spLocks noChangeArrowheads="1"/>
          </p:cNvSpPr>
          <p:nvPr/>
        </p:nvSpPr>
        <p:spPr bwMode="auto">
          <a:xfrm>
            <a:off x="250825" y="1700213"/>
            <a:ext cx="849788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struct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sockaddr_in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  sin</a:t>
            </a:r>
            <a:r>
              <a:rPr lang="en-US" altLang="zh-TW" sz="1800" dirty="0">
                <a:latin typeface="Arial" panose="020B0604020202020204" pitchFamily="34" charset="0"/>
              </a:rPr>
              <a:t>;            /* </a:t>
            </a:r>
            <a:r>
              <a:rPr lang="en-US" altLang="zh-TW" sz="1800" dirty="0" err="1">
                <a:latin typeface="Arial" panose="020B0604020202020204" pitchFamily="34" charset="0"/>
              </a:rPr>
              <a:t>struct</a:t>
            </a:r>
            <a:r>
              <a:rPr lang="en-US" altLang="zh-TW" sz="1800" dirty="0">
                <a:latin typeface="Arial" panose="020B0604020202020204" pitchFamily="34" charset="0"/>
              </a:rPr>
              <a:t> for holding IP address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memset</a:t>
            </a:r>
            <a:r>
              <a:rPr lang="en-US" altLang="zh-TW" sz="1800" dirty="0">
                <a:latin typeface="Arial" panose="020B0604020202020204" pitchFamily="34" charset="0"/>
              </a:rPr>
              <a:t>(&amp;sin, 0, </a:t>
            </a:r>
            <a:r>
              <a:rPr lang="en-US" altLang="zh-TW" sz="1800" dirty="0" err="1">
                <a:latin typeface="Arial" panose="020B0604020202020204" pitchFamily="34" charset="0"/>
              </a:rPr>
              <a:t>sizeof</a:t>
            </a:r>
            <a:r>
              <a:rPr lang="en-US" altLang="zh-TW" sz="1800" dirty="0">
                <a:latin typeface="Arial" panose="020B0604020202020204" pitchFamily="34" charset="0"/>
              </a:rPr>
              <a:t>(sin));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sin.sin_family</a:t>
            </a:r>
            <a:r>
              <a:rPr lang="en-US" altLang="zh-TW" sz="1800" dirty="0">
                <a:latin typeface="Arial" panose="020B0604020202020204" pitchFamily="34" charset="0"/>
              </a:rPr>
              <a:t> = AF_INET;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struct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hostent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      *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phe</a:t>
            </a:r>
            <a:r>
              <a:rPr lang="en-US" altLang="zh-TW" sz="1800" dirty="0">
                <a:latin typeface="Arial" panose="020B0604020202020204" pitchFamily="34" charset="0"/>
              </a:rPr>
              <a:t>;            /* pointer to host information entry      */              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phe</a:t>
            </a:r>
            <a:r>
              <a:rPr lang="en-US" altLang="zh-TW" sz="1800" dirty="0">
                <a:latin typeface="Arial" panose="020B0604020202020204" pitchFamily="34" charset="0"/>
              </a:rPr>
              <a:t> = 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gethostbyname</a:t>
            </a:r>
            <a:r>
              <a:rPr lang="en-US" altLang="zh-TW" sz="1800" dirty="0">
                <a:latin typeface="Arial" panose="020B0604020202020204" pitchFamily="34" charset="0"/>
              </a:rPr>
              <a:t>(host);  /* host contains domain name of the server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     </a:t>
            </a:r>
            <a:r>
              <a:rPr lang="en-US" altLang="zh-TW" sz="1800" dirty="0" err="1">
                <a:latin typeface="Arial" panose="020B0604020202020204" pitchFamily="34" charset="0"/>
              </a:rPr>
              <a:t>memcpy</a:t>
            </a:r>
            <a:r>
              <a:rPr lang="en-US" altLang="zh-TW" sz="1800" dirty="0">
                <a:latin typeface="Arial" panose="020B0604020202020204" pitchFamily="34" charset="0"/>
              </a:rPr>
              <a:t>(&amp;</a:t>
            </a:r>
            <a:r>
              <a:rPr lang="en-US" altLang="zh-TW" sz="1800" dirty="0" err="1">
                <a:latin typeface="Arial" panose="020B0604020202020204" pitchFamily="34" charset="0"/>
              </a:rPr>
              <a:t>sin.sin_addr</a:t>
            </a:r>
            <a:r>
              <a:rPr lang="en-US" altLang="zh-TW" sz="1800" dirty="0">
                <a:latin typeface="Arial" panose="020B0604020202020204" pitchFamily="34" charset="0"/>
              </a:rPr>
              <a:t>, </a:t>
            </a:r>
            <a:r>
              <a:rPr lang="en-US" altLang="zh-TW" sz="1800" dirty="0" err="1">
                <a:latin typeface="Arial" panose="020B0604020202020204" pitchFamily="34" charset="0"/>
              </a:rPr>
              <a:t>phe</a:t>
            </a:r>
            <a:r>
              <a:rPr lang="en-US" altLang="zh-TW" sz="1800" dirty="0">
                <a:latin typeface="Arial" panose="020B0604020202020204" pitchFamily="34" charset="0"/>
              </a:rPr>
              <a:t>-&gt;</a:t>
            </a:r>
            <a:r>
              <a:rPr lang="en-US" altLang="zh-TW" sz="1800" dirty="0" err="1">
                <a:latin typeface="Arial" panose="020B0604020202020204" pitchFamily="34" charset="0"/>
              </a:rPr>
              <a:t>h_addr</a:t>
            </a:r>
            <a:r>
              <a:rPr lang="en-US" altLang="zh-TW" sz="1800" dirty="0">
                <a:latin typeface="Arial" panose="020B0604020202020204" pitchFamily="34" charset="0"/>
              </a:rPr>
              <a:t>, </a:t>
            </a:r>
            <a:r>
              <a:rPr lang="en-US" altLang="zh-TW" sz="1800" dirty="0" err="1">
                <a:latin typeface="Arial" panose="020B0604020202020204" pitchFamily="34" charset="0"/>
              </a:rPr>
              <a:t>phe</a:t>
            </a:r>
            <a:r>
              <a:rPr lang="en-US" altLang="zh-TW" sz="1800" dirty="0">
                <a:latin typeface="Arial" panose="020B0604020202020204" pitchFamily="34" charset="0"/>
              </a:rPr>
              <a:t>-&gt;</a:t>
            </a:r>
            <a:r>
              <a:rPr lang="en-US" altLang="zh-TW" sz="1800" dirty="0" err="1">
                <a:latin typeface="Arial" panose="020B0604020202020204" pitchFamily="34" charset="0"/>
              </a:rPr>
              <a:t>h_length</a:t>
            </a:r>
            <a:r>
              <a:rPr lang="en-US" altLang="zh-TW" sz="1800" dirty="0">
                <a:latin typeface="Arial" panose="020B0604020202020204" pitchFamily="34" charset="0"/>
              </a:rPr>
              <a:t>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sin.sin_addr.s_addr</a:t>
            </a:r>
            <a:r>
              <a:rPr lang="en-US" altLang="zh-TW" sz="1800" dirty="0">
                <a:latin typeface="Arial" panose="020B0604020202020204" pitchFamily="34" charset="0"/>
              </a:rPr>
              <a:t> 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=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inet_addr</a:t>
            </a:r>
            <a:r>
              <a:rPr lang="en-US" altLang="zh-TW" sz="1800" dirty="0">
                <a:latin typeface="Arial" panose="020B0604020202020204" pitchFamily="34" charset="0"/>
              </a:rPr>
              <a:t>(host); /* host contains dotted-decimal IP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struct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servent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      *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pse</a:t>
            </a:r>
            <a:r>
              <a:rPr lang="en-US" altLang="zh-TW" sz="1800" dirty="0">
                <a:latin typeface="Arial" panose="020B0604020202020204" pitchFamily="34" charset="0"/>
              </a:rPr>
              <a:t>; /* pointer to service information entry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pse</a:t>
            </a:r>
            <a:r>
              <a:rPr lang="en-US" altLang="zh-TW" sz="1800" dirty="0">
                <a:latin typeface="Arial" panose="020B0604020202020204" pitchFamily="34" charset="0"/>
              </a:rPr>
              <a:t> = 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getservbyname</a:t>
            </a:r>
            <a:r>
              <a:rPr lang="en-US" altLang="zh-TW" sz="1800" dirty="0">
                <a:latin typeface="Arial" panose="020B0604020202020204" pitchFamily="34" charset="0"/>
              </a:rPr>
              <a:t>(service, transport); /* service name &amp; protocol name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    </a:t>
            </a:r>
            <a:r>
              <a:rPr lang="en-US" altLang="zh-TW" sz="1800" dirty="0" err="1">
                <a:latin typeface="Arial" panose="020B0604020202020204" pitchFamily="34" charset="0"/>
              </a:rPr>
              <a:t>sin.sin_port</a:t>
            </a:r>
            <a:r>
              <a:rPr lang="en-US" altLang="zh-TW" sz="1800" dirty="0">
                <a:latin typeface="Arial" panose="020B0604020202020204" pitchFamily="34" charset="0"/>
              </a:rPr>
              <a:t> = </a:t>
            </a:r>
            <a:r>
              <a:rPr lang="en-US" altLang="zh-TW" sz="1800" dirty="0" err="1">
                <a:latin typeface="Arial" panose="020B0604020202020204" pitchFamily="34" charset="0"/>
              </a:rPr>
              <a:t>pse</a:t>
            </a:r>
            <a:r>
              <a:rPr lang="en-US" altLang="zh-TW" sz="1800" dirty="0">
                <a:latin typeface="Arial" panose="020B0604020202020204" pitchFamily="34" charset="0"/>
              </a:rPr>
              <a:t>-&gt;</a:t>
            </a:r>
            <a:r>
              <a:rPr lang="en-US" altLang="zh-TW" sz="1800" dirty="0" err="1">
                <a:latin typeface="Arial" panose="020B0604020202020204" pitchFamily="34" charset="0"/>
              </a:rPr>
              <a:t>s_port</a:t>
            </a:r>
            <a:r>
              <a:rPr lang="en-US" altLang="zh-TW" sz="1800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sin.sin_port</a:t>
            </a:r>
            <a:r>
              <a:rPr lang="en-US" altLang="zh-TW" sz="1800" dirty="0">
                <a:latin typeface="Arial" panose="020B0604020202020204" pitchFamily="34" charset="0"/>
              </a:rPr>
              <a:t>=</a:t>
            </a:r>
            <a:r>
              <a:rPr lang="en-US" altLang="zh-TW" sz="1800" dirty="0" err="1">
                <a:latin typeface="Arial" panose="020B0604020202020204" pitchFamily="34" charset="0"/>
              </a:rPr>
              <a:t>htons</a:t>
            </a:r>
            <a:r>
              <a:rPr lang="en-US" altLang="zh-TW" sz="1800" dirty="0">
                <a:latin typeface="Arial" panose="020B0604020202020204" pitchFamily="34" charset="0"/>
              </a:rPr>
              <a:t>((unsigned short)</a:t>
            </a:r>
            <a:r>
              <a:rPr lang="en-US" altLang="zh-TW" sz="1800" dirty="0" err="1">
                <a:latin typeface="Arial" panose="020B0604020202020204" pitchFamily="34" charset="0"/>
              </a:rPr>
              <a:t>atoi</a:t>
            </a:r>
            <a:r>
              <a:rPr lang="en-US" altLang="zh-TW" sz="1800" dirty="0">
                <a:latin typeface="Arial" panose="020B0604020202020204" pitchFamily="34" charset="0"/>
              </a:rPr>
              <a:t>(service)); /* stringed port number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struct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protoent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      *</a:t>
            </a:r>
            <a:r>
              <a:rPr lang="en-US" altLang="zh-TW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ppe</a:t>
            </a:r>
            <a:r>
              <a:rPr lang="en-US" altLang="zh-TW" sz="1800" dirty="0">
                <a:latin typeface="Arial" panose="020B0604020202020204" pitchFamily="34" charset="0"/>
              </a:rPr>
              <a:t>; /* pointer to protocol information entry*/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</a:rPr>
              <a:t>   </a:t>
            </a:r>
            <a:r>
              <a:rPr lang="en-US" altLang="zh-TW" sz="1800" dirty="0" err="1">
                <a:latin typeface="Arial" panose="020B0604020202020204" pitchFamily="34" charset="0"/>
              </a:rPr>
              <a:t>ppe</a:t>
            </a:r>
            <a:r>
              <a:rPr lang="en-US" altLang="zh-TW" sz="1800" dirty="0">
                <a:latin typeface="Arial" panose="020B0604020202020204" pitchFamily="34" charset="0"/>
              </a:rPr>
              <a:t> = </a:t>
            </a:r>
            <a:r>
              <a:rPr lang="en-US" altLang="zh-TW" sz="1800" dirty="0">
                <a:solidFill>
                  <a:srgbClr val="FF0000"/>
                </a:solidFill>
                <a:latin typeface="Arial" panose="020B0604020202020204" pitchFamily="34" charset="0"/>
              </a:rPr>
              <a:t>getprotobyname</a:t>
            </a:r>
            <a:r>
              <a:rPr lang="en-US" altLang="zh-TW" sz="1800" dirty="0">
                <a:latin typeface="Arial" panose="020B0604020202020204" pitchFamily="34" charset="0"/>
              </a:rPr>
              <a:t>(transport); /* “</a:t>
            </a:r>
            <a:r>
              <a:rPr lang="en-US" altLang="zh-TW" sz="1800" dirty="0" err="1">
                <a:latin typeface="Arial" panose="020B0604020202020204" pitchFamily="34" charset="0"/>
              </a:rPr>
              <a:t>udp</a:t>
            </a:r>
            <a:r>
              <a:rPr lang="en-US" altLang="zh-TW" sz="1800" dirty="0">
                <a:latin typeface="Arial" panose="020B0604020202020204" pitchFamily="34" charset="0"/>
              </a:rPr>
              <a:t>” or </a:t>
            </a:r>
            <a:r>
              <a:rPr lang="en-US" altLang="zh-TW" sz="1800" dirty="0" err="1">
                <a:latin typeface="Arial" panose="020B0604020202020204" pitchFamily="34" charset="0"/>
              </a:rPr>
              <a:t>tcp</a:t>
            </a:r>
            <a:r>
              <a:rPr lang="en-US" altLang="zh-TW" sz="1800" dirty="0">
                <a:latin typeface="Arial" panose="020B0604020202020204" pitchFamily="34" charset="0"/>
              </a:rPr>
              <a:t>” 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Exchange Messages by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err="1" smtClean="0">
                <a:ea typeface="新細明體" panose="02020500000000000000" pitchFamily="18" charset="-120"/>
              </a:rPr>
              <a:t>sendto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recevfrom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0243" name="文字方塊 3"/>
          <p:cNvSpPr txBox="1">
            <a:spLocks noChangeArrowheads="1"/>
          </p:cNvSpPr>
          <p:nvPr/>
        </p:nvSpPr>
        <p:spPr bwMode="auto">
          <a:xfrm>
            <a:off x="179388" y="1484313"/>
            <a:ext cx="8713787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int                sfd</a:t>
            </a:r>
            <a:r>
              <a:rPr lang="en-US" altLang="zh-TW" sz="1800">
                <a:latin typeface="Arial" panose="020B0604020202020204" pitchFamily="34" charset="0"/>
              </a:rPr>
              <a:t>;      /* socket descriptor  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sfd=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socket</a:t>
            </a:r>
            <a:r>
              <a:rPr lang="en-US" altLang="zh-TW" sz="1800">
                <a:latin typeface="Arial" panose="020B0604020202020204" pitchFamily="34" charset="0"/>
              </a:rPr>
              <a:t>(AF_INET, SOCK_DGRAM, ppe-&gt;p_proto);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socklen_t     sin_addrlen</a:t>
            </a:r>
            <a:r>
              <a:rPr lang="en-US" altLang="zh-TW" sz="1800">
                <a:latin typeface="Arial" panose="020B0604020202020204" pitchFamily="34" charset="0"/>
              </a:rPr>
              <a:t>;       /* address length of sin 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sin_addrlen = sizeof(sin);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size_t           len;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ssize_t         nread, nchars;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char             buf[BUF_SIZE];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while (fgets(buf, sizeof(buf), stdin)) {    /*  get data from stdin    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    len = strlen(buf);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    if (len == 1) exit(0);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TW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//    send data to the server addressed by the sin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    nchars = 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sendto</a:t>
            </a:r>
            <a:r>
              <a:rPr lang="en-US" altLang="zh-TW" sz="1800">
                <a:latin typeface="Arial" panose="020B0604020202020204" pitchFamily="34" charset="0"/>
              </a:rPr>
              <a:t>(sfd, buf, len, 0, 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(struct sockaddr *)&amp;sin</a:t>
            </a:r>
            <a:r>
              <a:rPr lang="en-US" altLang="zh-TW" sz="1800">
                <a:latin typeface="Arial" panose="020B0604020202020204" pitchFamily="34" charset="0"/>
              </a:rPr>
              <a:t>, sin_addrlen);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//     receive echo back from the server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   nread = 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recvfrom</a:t>
            </a:r>
            <a:r>
              <a:rPr lang="en-US" altLang="zh-TW" sz="1800">
                <a:latin typeface="Arial" panose="020B0604020202020204" pitchFamily="34" charset="0"/>
              </a:rPr>
              <a:t>(sfd, buf, BUF_SIZE, 0, 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(struct sockaddr *)&amp;sin</a:t>
            </a:r>
            <a:r>
              <a:rPr lang="en-US" altLang="zh-TW" sz="1800">
                <a:latin typeface="Arial" panose="020B0604020202020204" pitchFamily="34" charset="0"/>
              </a:rPr>
              <a:t>, </a:t>
            </a:r>
            <a:r>
              <a:rPr lang="en-US" altLang="zh-TW" sz="1800">
                <a:solidFill>
                  <a:srgbClr val="FF0000"/>
                </a:solidFill>
                <a:latin typeface="Arial" panose="020B0604020202020204" pitchFamily="34" charset="0"/>
              </a:rPr>
              <a:t>&amp;sin_addrlen</a:t>
            </a:r>
            <a:r>
              <a:rPr lang="en-US" altLang="zh-TW" sz="1800">
                <a:latin typeface="Arial" panose="020B0604020202020204" pitchFamily="34" charset="0"/>
              </a:rPr>
              <a:t>);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Simple UDP Echo Service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72816"/>
            <a:ext cx="5851734" cy="273630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99" y="5013176"/>
            <a:ext cx="8012865" cy="1584176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755576" y="141277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hlinkClick r:id="rId4" action="ppaction://hlinkfile"/>
              </a:rPr>
              <a:t>Client</a:t>
            </a:r>
            <a:endParaRPr lang="en-US" dirty="0"/>
          </a:p>
        </p:txBody>
      </p:sp>
      <p:sp>
        <p:nvSpPr>
          <p:cNvPr id="9" name="文字方塊 8"/>
          <p:cNvSpPr txBox="1"/>
          <p:nvPr/>
        </p:nvSpPr>
        <p:spPr>
          <a:xfrm flipH="1">
            <a:off x="179512" y="4643844"/>
            <a:ext cx="1039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 action="ppaction://hlinkfile"/>
              </a:rPr>
              <a:t>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getaddrinfo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function call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1507" name="文字方塊 4"/>
          <p:cNvSpPr txBox="1">
            <a:spLocks noChangeArrowheads="1"/>
          </p:cNvSpPr>
          <p:nvPr/>
        </p:nvSpPr>
        <p:spPr bwMode="auto">
          <a:xfrm>
            <a:off x="533722" y="4005064"/>
            <a:ext cx="82867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zh-TW" sz="2000" dirty="0" smtClean="0"/>
              <a:t> The </a:t>
            </a:r>
            <a:r>
              <a:rPr lang="en-US" altLang="zh-TW" sz="2000" dirty="0" err="1" smtClean="0"/>
              <a:t>getaddrinfo</a:t>
            </a:r>
            <a:r>
              <a:rPr lang="en-US" altLang="zh-TW" sz="2000" dirty="0"/>
              <a:t>() returns one or more </a:t>
            </a:r>
            <a:r>
              <a:rPr lang="en-US" altLang="zh-TW" sz="2000" dirty="0" err="1"/>
              <a:t>addrinfo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structures, each </a:t>
            </a:r>
            <a:r>
              <a:rPr lang="en-US" altLang="zh-TW" sz="2000" dirty="0"/>
              <a:t>of which contains an Internet address that can be </a:t>
            </a:r>
            <a:r>
              <a:rPr lang="en-US" altLang="zh-TW" sz="2000" dirty="0" smtClean="0"/>
              <a:t>used </a:t>
            </a:r>
            <a:r>
              <a:rPr lang="en-US" altLang="zh-TW" sz="2000" dirty="0"/>
              <a:t>in </a:t>
            </a:r>
            <a:r>
              <a:rPr lang="en-US" altLang="zh-TW" sz="2000" dirty="0" smtClean="0"/>
              <a:t>the </a:t>
            </a:r>
            <a:r>
              <a:rPr lang="en-US" altLang="zh-TW" sz="2000" dirty="0"/>
              <a:t>bind</a:t>
            </a:r>
            <a:r>
              <a:rPr lang="en-US" altLang="zh-TW" sz="2000" dirty="0" smtClean="0"/>
              <a:t>() </a:t>
            </a:r>
            <a:r>
              <a:rPr lang="en-US" altLang="zh-TW" sz="2000" dirty="0"/>
              <a:t>or connect</a:t>
            </a:r>
            <a:r>
              <a:rPr lang="en-US" altLang="zh-TW" sz="2000" dirty="0" smtClean="0"/>
              <a:t>() system calls.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zh-TW" sz="1600" dirty="0" smtClean="0"/>
              <a:t>The hostname </a:t>
            </a:r>
            <a:r>
              <a:rPr lang="en-US" altLang="zh-TW" sz="1600" dirty="0"/>
              <a:t>and </a:t>
            </a:r>
            <a:r>
              <a:rPr lang="en-US" altLang="zh-TW" sz="1600" dirty="0" err="1"/>
              <a:t>servname</a:t>
            </a:r>
            <a:r>
              <a:rPr lang="en-US" altLang="zh-TW" sz="1600" dirty="0"/>
              <a:t> specify an Internet host name and a standard network service name</a:t>
            </a:r>
            <a:r>
              <a:rPr lang="en-US" altLang="zh-TW" sz="1600" dirty="0" smtClean="0"/>
              <a:t>.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zh-TW" sz="1600" dirty="0"/>
              <a:t>The hints </a:t>
            </a:r>
            <a:r>
              <a:rPr lang="en-US" altLang="zh-TW" sz="1600" dirty="0" smtClean="0"/>
              <a:t>points </a:t>
            </a:r>
            <a:r>
              <a:rPr lang="en-US" altLang="zh-TW" sz="1600" dirty="0"/>
              <a:t>to an </a:t>
            </a:r>
            <a:r>
              <a:rPr lang="en-US" altLang="zh-TW" sz="1600" dirty="0" err="1"/>
              <a:t>addrinfo</a:t>
            </a:r>
            <a:r>
              <a:rPr lang="en-US" altLang="zh-TW" sz="1600" dirty="0"/>
              <a:t> structure that </a:t>
            </a:r>
            <a:r>
              <a:rPr lang="en-US" altLang="zh-TW" sz="1600" dirty="0" smtClean="0"/>
              <a:t>specifies </a:t>
            </a:r>
            <a:r>
              <a:rPr lang="en-US" altLang="zh-TW" sz="1600" dirty="0"/>
              <a:t>criteria for selecting the socket address structures returned </a:t>
            </a:r>
            <a:r>
              <a:rPr lang="en-US" altLang="zh-TW" sz="1600" dirty="0" smtClean="0"/>
              <a:t>in </a:t>
            </a:r>
            <a:r>
              <a:rPr lang="en-US" altLang="zh-TW" sz="1600" dirty="0"/>
              <a:t>the list pointed to by </a:t>
            </a:r>
            <a:r>
              <a:rPr lang="en-US" altLang="zh-TW" sz="1600" dirty="0" smtClean="0"/>
              <a:t>res. The list is dynamically allocated and initialized by the </a:t>
            </a:r>
            <a:r>
              <a:rPr lang="en-US" altLang="zh-TW" sz="1600" dirty="0" err="1" smtClean="0"/>
              <a:t>getaddrinfo</a:t>
            </a:r>
            <a:r>
              <a:rPr lang="en-US" altLang="zh-TW" sz="1600" dirty="0" smtClean="0"/>
              <a:t>().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zh-TW" dirty="0" smtClean="0"/>
              <a:t> The </a:t>
            </a:r>
            <a:r>
              <a:rPr lang="en-US" altLang="zh-TW" dirty="0" err="1" smtClean="0"/>
              <a:t>freeaddrinfo</a:t>
            </a:r>
            <a:r>
              <a:rPr lang="en-US" altLang="zh-TW" dirty="0" smtClean="0"/>
              <a:t>() frees the memory that was allocated for the dynamically allocated linked list res.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562297" y="1447800"/>
            <a:ext cx="8258175" cy="2462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#</a:t>
            </a:r>
            <a:r>
              <a:rPr lang="en-US" sz="1400" dirty="0"/>
              <a:t>include &lt;sys/</a:t>
            </a:r>
            <a:r>
              <a:rPr lang="en-US" sz="1400" dirty="0" err="1"/>
              <a:t>types.h</a:t>
            </a:r>
            <a:r>
              <a:rPr lang="en-US" sz="1400" dirty="0"/>
              <a:t>&gt;</a:t>
            </a:r>
          </a:p>
          <a:p>
            <a:r>
              <a:rPr lang="en-US" sz="1400" dirty="0" smtClean="0"/>
              <a:t>#</a:t>
            </a:r>
            <a:r>
              <a:rPr lang="en-US" sz="1400" dirty="0"/>
              <a:t>include &lt;sys/</a:t>
            </a:r>
            <a:r>
              <a:rPr lang="en-US" sz="1400" dirty="0" err="1"/>
              <a:t>socket.h</a:t>
            </a:r>
            <a:r>
              <a:rPr lang="en-US" sz="1400" dirty="0"/>
              <a:t>&gt;</a:t>
            </a:r>
          </a:p>
          <a:p>
            <a:r>
              <a:rPr lang="en-US" sz="1400" dirty="0" smtClean="0"/>
              <a:t>#include &lt;</a:t>
            </a:r>
            <a:r>
              <a:rPr lang="en-US" sz="1400" dirty="0" err="1" smtClean="0"/>
              <a:t>netdb.h</a:t>
            </a:r>
            <a:r>
              <a:rPr lang="en-US" sz="1400" dirty="0" smtClean="0"/>
              <a:t>&gt;</a:t>
            </a:r>
          </a:p>
          <a:p>
            <a:endParaRPr lang="en-US" sz="1400" dirty="0" smtClean="0"/>
          </a:p>
          <a:p>
            <a:r>
              <a:rPr lang="en-US" sz="1400" dirty="0"/>
              <a:t>int </a:t>
            </a:r>
            <a:r>
              <a:rPr lang="en-US" sz="1400" dirty="0" err="1"/>
              <a:t>getaddrinfo</a:t>
            </a:r>
            <a:r>
              <a:rPr lang="en-US" sz="1400" dirty="0"/>
              <a:t>(</a:t>
            </a:r>
            <a:r>
              <a:rPr lang="en-US" sz="1400" dirty="0" err="1"/>
              <a:t>const</a:t>
            </a:r>
            <a:r>
              <a:rPr lang="en-US" sz="1400" dirty="0"/>
              <a:t> char *restrict </a:t>
            </a:r>
            <a:r>
              <a:rPr lang="en-US" sz="1400" dirty="0" smtClean="0"/>
              <a:t>hostname, </a:t>
            </a:r>
            <a:r>
              <a:rPr lang="en-US" sz="1400" dirty="0" err="1"/>
              <a:t>const</a:t>
            </a:r>
            <a:r>
              <a:rPr lang="en-US" sz="1400" dirty="0"/>
              <a:t> char *restrict </a:t>
            </a:r>
            <a:r>
              <a:rPr lang="en-US" sz="1400" dirty="0" err="1" smtClean="0"/>
              <a:t>servname</a:t>
            </a:r>
            <a:r>
              <a:rPr lang="en-US" sz="1400" dirty="0" smtClean="0"/>
              <a:t>,</a:t>
            </a:r>
            <a:endParaRPr lang="en-US" sz="1400" dirty="0"/>
          </a:p>
          <a:p>
            <a:r>
              <a:rPr lang="en-US" sz="1400" dirty="0"/>
              <a:t>                       </a:t>
            </a:r>
            <a:r>
              <a:rPr lang="en-US" sz="1400" dirty="0" err="1"/>
              <a:t>const</a:t>
            </a:r>
            <a:r>
              <a:rPr lang="en-US" sz="1400" dirty="0"/>
              <a:t> </a:t>
            </a:r>
            <a:r>
              <a:rPr lang="en-US" sz="1400" dirty="0" err="1"/>
              <a:t>struct</a:t>
            </a:r>
            <a:r>
              <a:rPr lang="en-US" sz="1400" dirty="0"/>
              <a:t> </a:t>
            </a:r>
            <a:r>
              <a:rPr lang="en-US" sz="1400" dirty="0" err="1"/>
              <a:t>addrinfo</a:t>
            </a:r>
            <a:r>
              <a:rPr lang="en-US" sz="1400" dirty="0"/>
              <a:t> *restrict hints</a:t>
            </a:r>
            <a:r>
              <a:rPr lang="en-US" sz="1400" dirty="0" smtClean="0"/>
              <a:t>, </a:t>
            </a:r>
            <a:r>
              <a:rPr lang="en-US" sz="1400" dirty="0" err="1"/>
              <a:t>struct</a:t>
            </a:r>
            <a:r>
              <a:rPr lang="en-US" sz="1400" dirty="0"/>
              <a:t> </a:t>
            </a:r>
            <a:r>
              <a:rPr lang="en-US" sz="1400" dirty="0" err="1"/>
              <a:t>addrinfo</a:t>
            </a:r>
            <a:r>
              <a:rPr lang="en-US" sz="1400" dirty="0"/>
              <a:t> **restrict res</a:t>
            </a:r>
            <a:r>
              <a:rPr lang="en-US" sz="1400" dirty="0" smtClean="0"/>
              <a:t>);</a:t>
            </a:r>
          </a:p>
          <a:p>
            <a:endParaRPr lang="en-US" sz="1400" dirty="0"/>
          </a:p>
          <a:p>
            <a:r>
              <a:rPr lang="en-US" sz="1400" dirty="0"/>
              <a:t>void </a:t>
            </a:r>
            <a:r>
              <a:rPr lang="en-US" sz="1400" dirty="0" err="1"/>
              <a:t>freeaddrinfo</a:t>
            </a:r>
            <a:r>
              <a:rPr lang="en-US" sz="1400" dirty="0"/>
              <a:t>(</a:t>
            </a:r>
            <a:r>
              <a:rPr lang="en-US" sz="1400" dirty="0" err="1"/>
              <a:t>struct</a:t>
            </a:r>
            <a:r>
              <a:rPr lang="en-US" sz="1400" dirty="0"/>
              <a:t> </a:t>
            </a:r>
            <a:r>
              <a:rPr lang="en-US" sz="1400" dirty="0" err="1"/>
              <a:t>addrinfo</a:t>
            </a:r>
            <a:r>
              <a:rPr lang="en-US" sz="1400" dirty="0"/>
              <a:t> *res</a:t>
            </a:r>
            <a:r>
              <a:rPr lang="en-US" sz="1400" dirty="0" smtClean="0"/>
              <a:t>);</a:t>
            </a:r>
          </a:p>
          <a:p>
            <a:endParaRPr lang="en-US" sz="1400" dirty="0" smtClean="0"/>
          </a:p>
          <a:p>
            <a:r>
              <a:rPr lang="en-US" sz="1400" dirty="0" smtClean="0"/>
              <a:t>On success, 0 is returned, otherwise error codes are returned. The </a:t>
            </a:r>
            <a:r>
              <a:rPr lang="en-US" sz="1400" dirty="0" err="1"/>
              <a:t>gai_strerror</a:t>
            </a:r>
            <a:r>
              <a:rPr lang="en-US" sz="1400" dirty="0"/>
              <a:t>() function </a:t>
            </a:r>
            <a:r>
              <a:rPr lang="en-US" sz="1400" dirty="0" smtClean="0"/>
              <a:t>can be used to translate error </a:t>
            </a:r>
            <a:r>
              <a:rPr lang="en-US" sz="1400" dirty="0"/>
              <a:t>codes to </a:t>
            </a:r>
            <a:r>
              <a:rPr lang="en-US" sz="1400" dirty="0" smtClean="0"/>
              <a:t>a </a:t>
            </a:r>
            <a:r>
              <a:rPr lang="en-US" sz="1400" dirty="0"/>
              <a:t>human readable string, suitable for error reporting. 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5979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88" y="274638"/>
            <a:ext cx="8426093" cy="6394722"/>
          </a:xfrm>
        </p:spPr>
      </p:pic>
    </p:spTree>
    <p:extLst>
      <p:ext uri="{BB962C8B-B14F-4D97-AF65-F5344CB8AC3E}">
        <p14:creationId xmlns:p14="http://schemas.microsoft.com/office/powerpoint/2010/main" val="1999459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323850" y="274638"/>
            <a:ext cx="8424863" cy="114300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UDP Client Server Paradigm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smtClean="0">
                <a:ea typeface="新細明體" panose="02020500000000000000" pitchFamily="18" charset="-120"/>
              </a:rPr>
              <a:t> Pseudo Connection mode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1979613" y="1906240"/>
            <a:ext cx="1223962" cy="57626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400" dirty="0">
                <a:solidFill>
                  <a:srgbClr val="FF0000"/>
                </a:solidFill>
                <a:hlinkClick r:id="rId2" action="ppaction://hlinkfile"/>
              </a:rPr>
              <a:t>Client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5435600" y="1906240"/>
            <a:ext cx="1223963" cy="57626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sz="2400" dirty="0">
                <a:solidFill>
                  <a:srgbClr val="FF0000"/>
                </a:solidFill>
                <a:hlinkClick r:id="rId3" action="ppaction://hlinkfile"/>
              </a:rPr>
              <a:t>Server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11269" name="文字方塊 7"/>
          <p:cNvSpPr txBox="1">
            <a:spLocks noChangeArrowheads="1"/>
          </p:cNvSpPr>
          <p:nvPr/>
        </p:nvSpPr>
        <p:spPr bwMode="auto">
          <a:xfrm>
            <a:off x="1908175" y="2698402"/>
            <a:ext cx="12954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socket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0" name="文字方塊 8"/>
          <p:cNvSpPr txBox="1">
            <a:spLocks noChangeArrowheads="1"/>
          </p:cNvSpPr>
          <p:nvPr/>
        </p:nvSpPr>
        <p:spPr bwMode="auto">
          <a:xfrm>
            <a:off x="5364163" y="2698402"/>
            <a:ext cx="12954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socket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1" name="文字方塊 9"/>
          <p:cNvSpPr txBox="1">
            <a:spLocks noChangeArrowheads="1"/>
          </p:cNvSpPr>
          <p:nvPr/>
        </p:nvSpPr>
        <p:spPr bwMode="auto">
          <a:xfrm>
            <a:off x="1619498" y="3122384"/>
            <a:ext cx="1872382" cy="73866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</a:rPr>
              <a:t>gethostbyname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</a:rPr>
              <a:t>getservbyname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</a:rPr>
              <a:t>getprotobyname</a:t>
            </a:r>
            <a:endParaRPr lang="zh-TW" altLang="en-US" sz="1400" dirty="0">
              <a:latin typeface="Arial" panose="020B0604020202020204" pitchFamily="34" charset="0"/>
            </a:endParaRPr>
          </a:p>
        </p:txBody>
      </p:sp>
      <p:sp>
        <p:nvSpPr>
          <p:cNvPr id="11272" name="文字方塊 10"/>
          <p:cNvSpPr txBox="1">
            <a:spLocks noChangeArrowheads="1"/>
          </p:cNvSpPr>
          <p:nvPr/>
        </p:nvSpPr>
        <p:spPr bwMode="auto">
          <a:xfrm>
            <a:off x="5292725" y="3265140"/>
            <a:ext cx="1511300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</a:rPr>
              <a:t>getservbyname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</a:rPr>
              <a:t>getprotobyname</a:t>
            </a:r>
            <a:endParaRPr lang="zh-TW" altLang="en-US" sz="1400" dirty="0">
              <a:latin typeface="Arial" panose="020B0604020202020204" pitchFamily="34" charset="0"/>
            </a:endParaRPr>
          </a:p>
        </p:txBody>
      </p:sp>
      <p:sp>
        <p:nvSpPr>
          <p:cNvPr id="11273" name="文字方塊 11"/>
          <p:cNvSpPr txBox="1">
            <a:spLocks noChangeArrowheads="1"/>
          </p:cNvSpPr>
          <p:nvPr/>
        </p:nvSpPr>
        <p:spPr bwMode="auto">
          <a:xfrm>
            <a:off x="1979613" y="3914427"/>
            <a:ext cx="1223962" cy="368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Arial" panose="020B0604020202020204" pitchFamily="34" charset="0"/>
                <a:hlinkClick r:id="rId4" action="ppaction://hlinkfile"/>
              </a:rPr>
              <a:t>connect</a:t>
            </a:r>
            <a:endParaRPr lang="zh-TW" altLang="en-US" sz="1800" dirty="0">
              <a:latin typeface="Arial" panose="020B0604020202020204" pitchFamily="34" charset="0"/>
            </a:endParaRPr>
          </a:p>
        </p:txBody>
      </p:sp>
      <p:sp>
        <p:nvSpPr>
          <p:cNvPr id="11274" name="文字方塊 12"/>
          <p:cNvSpPr txBox="1">
            <a:spLocks noChangeArrowheads="1"/>
          </p:cNvSpPr>
          <p:nvPr/>
        </p:nvSpPr>
        <p:spPr bwMode="auto">
          <a:xfrm>
            <a:off x="5435600" y="3922365"/>
            <a:ext cx="1223963" cy="369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bind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5" name="文字方塊 13"/>
          <p:cNvSpPr txBox="1">
            <a:spLocks noChangeArrowheads="1"/>
          </p:cNvSpPr>
          <p:nvPr/>
        </p:nvSpPr>
        <p:spPr bwMode="auto">
          <a:xfrm>
            <a:off x="5435600" y="4562127"/>
            <a:ext cx="1223963" cy="368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recvfrom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6" name="文字方塊 14"/>
          <p:cNvSpPr txBox="1">
            <a:spLocks noChangeArrowheads="1"/>
          </p:cNvSpPr>
          <p:nvPr/>
        </p:nvSpPr>
        <p:spPr bwMode="auto">
          <a:xfrm>
            <a:off x="1835150" y="4562127"/>
            <a:ext cx="1368425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write/send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7" name="文字方塊 15"/>
          <p:cNvSpPr txBox="1">
            <a:spLocks noChangeArrowheads="1"/>
          </p:cNvSpPr>
          <p:nvPr/>
        </p:nvSpPr>
        <p:spPr bwMode="auto">
          <a:xfrm>
            <a:off x="1835150" y="5219352"/>
            <a:ext cx="1368425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read/recv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11278" name="文字方塊 16"/>
          <p:cNvSpPr txBox="1">
            <a:spLocks noChangeArrowheads="1"/>
          </p:cNvSpPr>
          <p:nvPr/>
        </p:nvSpPr>
        <p:spPr bwMode="auto">
          <a:xfrm>
            <a:off x="5435600" y="5209827"/>
            <a:ext cx="1223963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sendto</a:t>
            </a:r>
            <a:endParaRPr lang="zh-TW" altLang="en-US" sz="1800">
              <a:latin typeface="Arial" panose="020B0604020202020204" pitchFamily="34" charset="0"/>
            </a:endParaRPr>
          </a:p>
        </p:txBody>
      </p:sp>
      <p:cxnSp>
        <p:nvCxnSpPr>
          <p:cNvPr id="19" name="直線單箭頭接點 18"/>
          <p:cNvCxnSpPr>
            <a:stCxn id="11276" idx="3"/>
            <a:endCxn id="11275" idx="1"/>
          </p:cNvCxnSpPr>
          <p:nvPr/>
        </p:nvCxnSpPr>
        <p:spPr>
          <a:xfrm flipV="1">
            <a:off x="3203575" y="4746277"/>
            <a:ext cx="2232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1278" idx="1"/>
            <a:endCxn id="11277" idx="3"/>
          </p:cNvCxnSpPr>
          <p:nvPr/>
        </p:nvCxnSpPr>
        <p:spPr>
          <a:xfrm rot="10800000" flipV="1">
            <a:off x="3203575" y="5393977"/>
            <a:ext cx="22320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11273" idx="3"/>
          </p:cNvCxnSpPr>
          <p:nvPr/>
        </p:nvCxnSpPr>
        <p:spPr>
          <a:xfrm flipV="1">
            <a:off x="3203575" y="4077072"/>
            <a:ext cx="1872481" cy="21505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字方塊 1"/>
          <p:cNvSpPr txBox="1"/>
          <p:nvPr/>
        </p:nvSpPr>
        <p:spPr>
          <a:xfrm>
            <a:off x="3779912" y="362586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Pseudo Connection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1204</Words>
  <Application>Microsoft Office PowerPoint</Application>
  <PresentationFormat>如螢幕大小 (4:3)</PresentationFormat>
  <Paragraphs>210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19</vt:i4>
      </vt:variant>
    </vt:vector>
  </HeadingPairs>
  <TitlesOfParts>
    <vt:vector size="29" baseType="lpstr">
      <vt:lpstr>微軟正黑體</vt:lpstr>
      <vt:lpstr>新細明體</vt:lpstr>
      <vt:lpstr>Arial</vt:lpstr>
      <vt:lpstr>Franklin Gothic Book</vt:lpstr>
      <vt:lpstr>Perpetua</vt:lpstr>
      <vt:lpstr>Times New Roman</vt:lpstr>
      <vt:lpstr>Wingdings 2</vt:lpstr>
      <vt:lpstr>4_公正</vt:lpstr>
      <vt:lpstr>5_公正</vt:lpstr>
      <vt:lpstr>公正</vt:lpstr>
      <vt:lpstr>The Client Software Examples </vt:lpstr>
      <vt:lpstr>The UDP Client Algorithm</vt:lpstr>
      <vt:lpstr>The UDP Client Server Paradigm Unconnected Mode</vt:lpstr>
      <vt:lpstr>IP address and Port number by gethost(serv/proto)byname </vt:lpstr>
      <vt:lpstr>Exchange Messages by sendto and recevfrom</vt:lpstr>
      <vt:lpstr>Simple UDP Echo Service</vt:lpstr>
      <vt:lpstr>The getaddrinfo function call</vt:lpstr>
      <vt:lpstr>PowerPoint 簡報</vt:lpstr>
      <vt:lpstr>The UDP Client Server Paradigm  Pseudo Connection mode</vt:lpstr>
      <vt:lpstr>The connectsock() function</vt:lpstr>
      <vt:lpstr>The connectUDP and connectTCP </vt:lpstr>
      <vt:lpstr>The passivesock() function</vt:lpstr>
      <vt:lpstr>The passiveUDP and passiveTCP </vt:lpstr>
      <vt:lpstr>The TCP Client Algorithm</vt:lpstr>
      <vt:lpstr>The TCP Client Server Paradigm</vt:lpstr>
      <vt:lpstr>PowerPoint 簡報</vt:lpstr>
      <vt:lpstr>Some Important Facts</vt:lpstr>
      <vt:lpstr>UDP Echo 5</vt:lpstr>
      <vt:lpstr>TCP Echo 5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179</cp:revision>
  <dcterms:created xsi:type="dcterms:W3CDTF">2009-09-21T01:12:33Z</dcterms:created>
  <dcterms:modified xsi:type="dcterms:W3CDTF">2022-10-06T04:21:18Z</dcterms:modified>
</cp:coreProperties>
</file>