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6" r:id="rId12"/>
    <p:sldId id="277" r:id="rId13"/>
    <p:sldId id="278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84FDA-8DD5-479B-8FCE-D0BC1BA27E4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053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8E320-1709-4156-8D66-E185DA6E140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903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51131-83AF-44D9-9B6E-1E03FCC6B21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2618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F4771-0D2F-496C-B7B9-59F4473305A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9574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CBE82-BA7C-427F-9000-D5E835901DF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3853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D5D75-686B-4CC2-B9BB-88DCEA838F0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7973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9BAFA-393F-42F6-A67F-CD60FD6A97A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2719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D6998-9447-4EB2-95BC-23FBF1F7B8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7190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16157-E71E-4DBE-8E2A-97D95354059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6693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C67F5-BCB1-4BB8-B85E-753F8C68E88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03525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3EBD9-5CC9-4CC9-94AC-EC62CF25931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548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5FB77-FB46-435E-8DEF-2455AEEF7D9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1002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8ED7B-EEA3-4533-B7DE-22BCCF994E4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9791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A528E-DA91-4DA6-ABDA-A2BD817F645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470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BA810-04BE-4CA6-B058-88A4693CBE3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36113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A485C-8613-4A76-82DF-2F5916199E5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77458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3BDDD-6900-49F3-9AC1-CF7D7C810B3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49713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FE68F-FDCB-465F-B5F6-670CCF9F8A0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6570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A9C1D-DC66-4A20-8CE9-585091B745C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39073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51F34-7265-48FB-9A10-311E8B34DFE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25738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09F60-319F-4DAA-B821-C6323EA2CC3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83231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3285B-BD0C-4142-9CBE-462AFB50B55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828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90CEB-1FF8-4CC8-8834-7A4F1A52C60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78324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B9849-A1AB-4C81-AA37-4FEAB227FE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19696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6B2ED-8694-44C4-B02C-34C5DF86A25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38772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DEFF4-604C-48DC-86A0-50139E98733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507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DF933-06B1-42FB-ACAA-BFBF5C20EBE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171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B70F-2B6E-41BB-9CEE-644560F4422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315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9C448-F148-4AF7-BC9B-54556EDE073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023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0A70B-FE6E-4C3B-BBF1-F8D48204C9A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474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896BC-F21E-4A74-8EAE-4692637D0D1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689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42C59-8962-421F-A755-68E472DE0D1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112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631E9-36A8-4D6A-BCE0-75B30D1C6E0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092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5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6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D6E2A1B7-A8F4-4EEB-A24E-EDD79920EE45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rot="108000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kumimoji="0" lang="en-US" altLang="zh-TW" sz="2400" smtClean="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80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81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E244248B-BF5F-4F0A-B9EF-CA255543355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4100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01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02606BE3-5959-4549-B3C7-EFEF17C50B5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Socket-API.pptx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ctrTitle"/>
          </p:nvPr>
        </p:nvSpPr>
        <p:spPr>
          <a:xfrm>
            <a:off x="246063" y="1484784"/>
            <a:ext cx="8572500" cy="147002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Network Programming:</a:t>
            </a:r>
            <a:b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Inter-Process Communications</a:t>
            </a:r>
            <a:endParaRPr lang="en-US" altLang="zh-TW" dirty="0" smtClean="0">
              <a:solidFill>
                <a:srgbClr val="FFFFFF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</a:t>
            </a:r>
            <a:r>
              <a:rPr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NYCU</a:t>
            </a:r>
          </a:p>
          <a:p>
            <a:pPr eaLnBrk="1" hangingPunct="1"/>
            <a:r>
              <a:rPr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>
                <a:ea typeface="新細明體" panose="02020500000000000000" pitchFamily="18" charset="-120"/>
              </a:rPr>
              <a:t>Direct </a:t>
            </a:r>
            <a:r>
              <a:rPr lang="en-US" altLang="zh-TW" dirty="0" smtClean="0">
                <a:ea typeface="新細明體" panose="02020500000000000000" pitchFamily="18" charset="-120"/>
              </a:rPr>
              <a:t>Channel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49971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anose="02020500000000000000" pitchFamily="18" charset="-120"/>
              </a:rPr>
              <a:t>Processes must name each other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explicitly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zh-TW" dirty="0"/>
              <a:t>Symmetric Addressing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zh-TW" dirty="0">
                <a:solidFill>
                  <a:srgbClr val="FF0000"/>
                </a:solidFill>
              </a:rPr>
              <a:t>send</a:t>
            </a:r>
            <a:r>
              <a:rPr lang="en-US" altLang="zh-TW" dirty="0">
                <a:solidFill>
                  <a:srgbClr val="A50021"/>
                </a:solidFill>
              </a:rPr>
              <a:t> </a:t>
            </a:r>
            <a:r>
              <a:rPr lang="en-US" altLang="zh-TW" dirty="0"/>
              <a:t>(P, message) – send to process P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zh-TW" dirty="0">
                <a:solidFill>
                  <a:srgbClr val="FF0000"/>
                </a:solidFill>
              </a:rPr>
              <a:t>receive</a:t>
            </a:r>
            <a:r>
              <a:rPr lang="en-US" altLang="zh-TW" dirty="0" smtClean="0">
                <a:solidFill>
                  <a:srgbClr val="A50021"/>
                </a:solidFill>
              </a:rPr>
              <a:t> </a:t>
            </a:r>
            <a:r>
              <a:rPr lang="en-US" altLang="zh-TW" dirty="0" smtClean="0"/>
              <a:t>(</a:t>
            </a:r>
            <a:r>
              <a:rPr lang="en-US" altLang="zh-TW" dirty="0"/>
              <a:t>Q, message) – receive from Q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TW" dirty="0"/>
              <a:t>Asymmetric Addressing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zh-TW" dirty="0">
                <a:solidFill>
                  <a:srgbClr val="FF0000"/>
                </a:solidFill>
              </a:rPr>
              <a:t>send</a:t>
            </a:r>
            <a:r>
              <a:rPr lang="en-US" altLang="zh-TW" dirty="0">
                <a:solidFill>
                  <a:srgbClr val="A50021"/>
                </a:solidFill>
              </a:rPr>
              <a:t> </a:t>
            </a:r>
            <a:r>
              <a:rPr lang="en-US" altLang="zh-TW" dirty="0"/>
              <a:t>(P, message) – send to process P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zh-TW" dirty="0">
                <a:solidFill>
                  <a:srgbClr val="FF0000"/>
                </a:solidFill>
              </a:rPr>
              <a:t>receive</a:t>
            </a:r>
            <a:r>
              <a:rPr lang="en-US" altLang="zh-TW" dirty="0" smtClean="0">
                <a:solidFill>
                  <a:srgbClr val="A50021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(&amp;</a:t>
            </a:r>
            <a:r>
              <a:rPr lang="en-US" altLang="zh-TW" dirty="0" smtClean="0"/>
              <a:t>id</a:t>
            </a:r>
            <a:r>
              <a:rPr lang="en-US" altLang="zh-TW" dirty="0"/>
              <a:t>, message) – </a:t>
            </a:r>
            <a:r>
              <a:rPr lang="en-US" altLang="zh-TW" dirty="0" smtClean="0"/>
              <a:t>receive </a:t>
            </a:r>
            <a:r>
              <a:rPr lang="en-US" altLang="zh-TW" dirty="0"/>
              <a:t>from any; system sets id </a:t>
            </a:r>
            <a:r>
              <a:rPr lang="en-US" altLang="zh-TW" dirty="0" smtClean="0"/>
              <a:t>to </a:t>
            </a:r>
            <a:r>
              <a:rPr lang="en-US" altLang="zh-TW" dirty="0"/>
              <a:t>sender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Properties: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zh-TW" dirty="0"/>
              <a:t>Links </a:t>
            </a:r>
            <a:r>
              <a:rPr lang="en-US" altLang="zh-TW" dirty="0" smtClean="0"/>
              <a:t>are established </a:t>
            </a:r>
            <a:r>
              <a:rPr lang="en-US" altLang="zh-TW" dirty="0"/>
              <a:t>automatically between pairs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TW" dirty="0"/>
              <a:t>P</a:t>
            </a:r>
            <a:r>
              <a:rPr lang="en-US" altLang="zh-TW" dirty="0" smtClean="0"/>
              <a:t>rocesses </a:t>
            </a:r>
            <a:r>
              <a:rPr lang="en-US" altLang="zh-TW" dirty="0"/>
              <a:t>must know each others </a:t>
            </a:r>
            <a:r>
              <a:rPr lang="en-US" altLang="zh-TW" dirty="0" smtClean="0"/>
              <a:t>in advance</a:t>
            </a:r>
            <a:endParaRPr lang="en-US" altLang="zh-TW" dirty="0"/>
          </a:p>
          <a:p>
            <a:pPr lvl="1">
              <a:lnSpc>
                <a:spcPct val="90000"/>
              </a:lnSpc>
              <a:defRPr/>
            </a:pPr>
            <a:r>
              <a:rPr lang="en-US" altLang="zh-TW" dirty="0"/>
              <a:t>Exactly one link per pair </a:t>
            </a:r>
            <a:r>
              <a:rPr lang="en-US" altLang="zh-TW" dirty="0" smtClean="0"/>
              <a:t>of </a:t>
            </a:r>
            <a:r>
              <a:rPr lang="en-US" altLang="zh-TW" dirty="0"/>
              <a:t>communicating processes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FF0000"/>
                </a:solidFill>
              </a:rPr>
              <a:t>Disadvantage:</a:t>
            </a:r>
            <a:r>
              <a:rPr lang="en-US" altLang="zh-TW" dirty="0"/>
              <a:t> a process must know the name or ID of the </a:t>
            </a:r>
            <a:r>
              <a:rPr lang="en-US" altLang="zh-TW" dirty="0" smtClean="0"/>
              <a:t>processes </a:t>
            </a:r>
            <a:r>
              <a:rPr lang="en-US" altLang="zh-TW" dirty="0"/>
              <a:t>it wishes to communicate with</a:t>
            </a:r>
          </a:p>
          <a:p>
            <a:pPr>
              <a:lnSpc>
                <a:spcPct val="90000"/>
              </a:lnSpc>
            </a:pPr>
            <a:endParaRPr lang="en-US" altLang="zh-TW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70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>
                <a:ea typeface="新細明體" panose="02020500000000000000" pitchFamily="18" charset="-120"/>
              </a:rPr>
              <a:t>Indirect </a:t>
            </a:r>
            <a:r>
              <a:rPr lang="en-US" altLang="zh-TW" dirty="0" smtClean="0">
                <a:ea typeface="新細明體" panose="02020500000000000000" pitchFamily="18" charset="-120"/>
              </a:rPr>
              <a:t>Channel</a:t>
            </a:r>
            <a:endParaRPr lang="zh-TW" altLang="en-US" dirty="0">
              <a:ea typeface="新細明體" panose="02020500000000000000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12968" cy="514116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altLang="zh-TW" dirty="0"/>
              <a:t>Messages are sent to or received from </a:t>
            </a:r>
            <a:r>
              <a:rPr lang="en-US" altLang="zh-TW" dirty="0">
                <a:solidFill>
                  <a:srgbClr val="FF0000"/>
                </a:solidFill>
              </a:rPr>
              <a:t>mailboxes</a:t>
            </a:r>
            <a:r>
              <a:rPr lang="en-US" altLang="zh-TW" dirty="0"/>
              <a:t> </a:t>
            </a:r>
            <a:r>
              <a:rPr lang="en-US" altLang="zh-TW" dirty="0" smtClean="0"/>
              <a:t>(or </a:t>
            </a:r>
            <a:r>
              <a:rPr lang="en-US" altLang="zh-TW" dirty="0">
                <a:solidFill>
                  <a:srgbClr val="FF0000"/>
                </a:solidFill>
              </a:rPr>
              <a:t>ports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lvl="1">
              <a:lnSpc>
                <a:spcPct val="80000"/>
              </a:lnSpc>
              <a:defRPr/>
            </a:pPr>
            <a:r>
              <a:rPr lang="en-US" altLang="zh-TW" dirty="0"/>
              <a:t>Each mailbox has a unique </a:t>
            </a:r>
            <a:r>
              <a:rPr lang="en-US" altLang="zh-TW" dirty="0" smtClean="0"/>
              <a:t>id</a:t>
            </a:r>
            <a:endParaRPr lang="en-US" altLang="zh-TW" dirty="0"/>
          </a:p>
          <a:p>
            <a:pPr lvl="1">
              <a:lnSpc>
                <a:spcPct val="80000"/>
              </a:lnSpc>
              <a:defRPr/>
            </a:pPr>
            <a:r>
              <a:rPr lang="en-US" altLang="zh-TW" dirty="0"/>
              <a:t>Processes can communicate only if they share a </a:t>
            </a:r>
            <a:r>
              <a:rPr lang="en-US" altLang="zh-TW" dirty="0" smtClean="0"/>
              <a:t>mailbox</a:t>
            </a:r>
            <a:endParaRPr lang="en-US" altLang="zh-TW" dirty="0"/>
          </a:p>
          <a:p>
            <a:pPr>
              <a:lnSpc>
                <a:spcPct val="80000"/>
              </a:lnSpc>
              <a:defRPr/>
            </a:pPr>
            <a:r>
              <a:rPr lang="en-US" altLang="zh-TW" dirty="0" smtClean="0"/>
              <a:t>Properties:</a:t>
            </a:r>
            <a:endParaRPr lang="en-US" altLang="zh-TW" dirty="0"/>
          </a:p>
          <a:p>
            <a:pPr lvl="1">
              <a:lnSpc>
                <a:spcPct val="80000"/>
              </a:lnSpc>
              <a:defRPr/>
            </a:pPr>
            <a:r>
              <a:rPr lang="en-US" altLang="zh-TW" dirty="0" smtClean="0"/>
              <a:t>Links are established </a:t>
            </a:r>
            <a:r>
              <a:rPr lang="en-US" altLang="zh-TW" dirty="0"/>
              <a:t>only if processes share a common mailbox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zh-TW" dirty="0"/>
              <a:t>A link may be associated with more than 2 </a:t>
            </a:r>
            <a:r>
              <a:rPr lang="en-US" altLang="zh-TW" dirty="0" smtClean="0"/>
              <a:t>processes</a:t>
            </a:r>
            <a:endParaRPr lang="en-US" altLang="zh-TW" dirty="0"/>
          </a:p>
          <a:p>
            <a:pPr lvl="1">
              <a:lnSpc>
                <a:spcPct val="80000"/>
              </a:lnSpc>
              <a:defRPr/>
            </a:pPr>
            <a:r>
              <a:rPr lang="en-US" altLang="zh-TW" dirty="0"/>
              <a:t>Each pair of processes may share several communication </a:t>
            </a:r>
            <a:r>
              <a:rPr lang="en-US" altLang="zh-TW" dirty="0" smtClean="0"/>
              <a:t>links</a:t>
            </a:r>
            <a:endParaRPr lang="en-US" altLang="zh-TW" dirty="0"/>
          </a:p>
          <a:p>
            <a:pPr>
              <a:lnSpc>
                <a:spcPct val="80000"/>
              </a:lnSpc>
              <a:defRPr/>
            </a:pPr>
            <a:r>
              <a:rPr lang="en-US" altLang="zh-TW" dirty="0" smtClean="0">
                <a:ea typeface="新細明體" panose="02020500000000000000" pitchFamily="18" charset="-120"/>
              </a:rPr>
              <a:t>Operations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zh-TW" dirty="0" smtClean="0"/>
              <a:t>create </a:t>
            </a:r>
            <a:r>
              <a:rPr lang="en-US" altLang="zh-TW" dirty="0"/>
              <a:t>a new </a:t>
            </a:r>
            <a:r>
              <a:rPr lang="en-US" altLang="zh-TW" dirty="0" smtClean="0"/>
              <a:t>mailbox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zh-TW" dirty="0" smtClean="0"/>
              <a:t>send </a:t>
            </a:r>
            <a:r>
              <a:rPr lang="en-US" altLang="zh-TW" dirty="0"/>
              <a:t>and receive messages through </a:t>
            </a:r>
            <a:r>
              <a:rPr lang="en-US" altLang="zh-TW" dirty="0" smtClean="0"/>
              <a:t>mailbox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zh-TW" sz="2100" dirty="0">
                <a:solidFill>
                  <a:srgbClr val="FF0000"/>
                </a:solidFill>
                <a:ea typeface="新細明體" panose="02020500000000000000" pitchFamily="18" charset="-120"/>
              </a:rPr>
              <a:t>s</a:t>
            </a:r>
            <a:r>
              <a:rPr lang="en-US" altLang="zh-TW" sz="21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end </a:t>
            </a:r>
            <a:r>
              <a:rPr lang="en-US" altLang="zh-TW" sz="2100" dirty="0" smtClean="0">
                <a:ea typeface="新細明體" panose="02020500000000000000" pitchFamily="18" charset="-120"/>
              </a:rPr>
              <a:t>(</a:t>
            </a:r>
            <a:r>
              <a:rPr lang="en-US" altLang="zh-TW" sz="21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</a:t>
            </a:r>
            <a:r>
              <a:rPr lang="en-US" altLang="zh-TW" sz="2100" dirty="0">
                <a:ea typeface="新細明體" panose="02020500000000000000" pitchFamily="18" charset="-120"/>
              </a:rPr>
              <a:t>, message) – send a message to </a:t>
            </a:r>
            <a:r>
              <a:rPr lang="en-US" altLang="zh-TW" sz="2100" dirty="0">
                <a:solidFill>
                  <a:srgbClr val="FF0000"/>
                </a:solidFill>
                <a:ea typeface="新細明體" panose="02020500000000000000" pitchFamily="18" charset="-120"/>
              </a:rPr>
              <a:t>mailbox </a:t>
            </a:r>
            <a:r>
              <a:rPr lang="en-US" altLang="zh-TW" sz="21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zh-TW" sz="2100" dirty="0">
                <a:solidFill>
                  <a:srgbClr val="FF0000"/>
                </a:solidFill>
                <a:ea typeface="新細明體" panose="02020500000000000000" pitchFamily="18" charset="-120"/>
              </a:rPr>
              <a:t>r</a:t>
            </a:r>
            <a:r>
              <a:rPr lang="en-US" altLang="zh-TW" sz="21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eceive</a:t>
            </a:r>
            <a:r>
              <a:rPr lang="en-US" altLang="zh-TW" sz="2100" dirty="0" smtClean="0">
                <a:ea typeface="新細明體" panose="02020500000000000000" pitchFamily="18" charset="-120"/>
              </a:rPr>
              <a:t> (</a:t>
            </a:r>
            <a:r>
              <a:rPr lang="en-US" altLang="zh-TW" sz="21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</a:t>
            </a:r>
            <a:r>
              <a:rPr lang="en-US" altLang="zh-TW" sz="2100" dirty="0">
                <a:ea typeface="新細明體" panose="02020500000000000000" pitchFamily="18" charset="-120"/>
              </a:rPr>
              <a:t>, message) – receive a message from </a:t>
            </a:r>
            <a:r>
              <a:rPr lang="en-US" altLang="zh-TW" sz="21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mailbox A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zh-TW" dirty="0" smtClean="0">
                <a:ea typeface="新細明體" panose="02020500000000000000" pitchFamily="18" charset="-120"/>
              </a:rPr>
              <a:t>destroy </a:t>
            </a:r>
            <a:r>
              <a:rPr lang="en-US" altLang="zh-TW" dirty="0">
                <a:ea typeface="新細明體" panose="02020500000000000000" pitchFamily="18" charset="-120"/>
              </a:rPr>
              <a:t>a </a:t>
            </a:r>
            <a:r>
              <a:rPr lang="en-US" altLang="zh-TW" dirty="0" smtClean="0">
                <a:ea typeface="新細明體" panose="02020500000000000000" pitchFamily="18" charset="-120"/>
              </a:rPr>
              <a:t>mailbox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70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Message Passing IPCs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Pipe</a:t>
            </a:r>
          </a:p>
          <a:p>
            <a:r>
              <a:rPr lang="en-US" altLang="zh-TW" dirty="0" smtClean="0"/>
              <a:t>FIFO (named pipe)</a:t>
            </a:r>
          </a:p>
          <a:p>
            <a:r>
              <a:rPr lang="en-US" altLang="zh-TW" dirty="0" smtClean="0"/>
              <a:t>Socket</a:t>
            </a:r>
          </a:p>
        </p:txBody>
      </p:sp>
    </p:spTree>
    <p:extLst>
      <p:ext uri="{BB962C8B-B14F-4D97-AF65-F5344CB8AC3E}">
        <p14:creationId xmlns:p14="http://schemas.microsoft.com/office/powerpoint/2010/main" val="19790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Pipes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/>
          </a:bodyPr>
          <a:lstStyle/>
          <a:p>
            <a:r>
              <a:rPr lang="en-US" altLang="zh-TW" sz="3200" dirty="0"/>
              <a:t>A pipe</a:t>
            </a:r>
            <a:r>
              <a:rPr lang="en-US" altLang="zh-TW" sz="3200" i="1" dirty="0"/>
              <a:t> </a:t>
            </a:r>
            <a:r>
              <a:rPr lang="en-US" altLang="zh-TW" sz="3200" dirty="0"/>
              <a:t>is a </a:t>
            </a:r>
            <a:r>
              <a:rPr lang="en-US" altLang="zh-TW" sz="3200" dirty="0" smtClean="0"/>
              <a:t>unidirectional communication channel.</a:t>
            </a:r>
          </a:p>
          <a:p>
            <a:pPr lvl="1"/>
            <a:r>
              <a:rPr lang="en-US" altLang="zh-TW" dirty="0" smtClean="0"/>
              <a:t>Data written </a:t>
            </a:r>
            <a:r>
              <a:rPr lang="en-US" altLang="zh-TW" dirty="0"/>
              <a:t>to the “write end” of the pipe </a:t>
            </a:r>
            <a:r>
              <a:rPr lang="en-US" altLang="zh-TW" dirty="0" smtClean="0"/>
              <a:t>can be </a:t>
            </a:r>
            <a:r>
              <a:rPr lang="en-US" altLang="zh-TW" dirty="0"/>
              <a:t>read back from the “read </a:t>
            </a:r>
            <a:r>
              <a:rPr lang="en-US" altLang="zh-TW" dirty="0" smtClean="0"/>
              <a:t>end.” </a:t>
            </a:r>
            <a:endParaRPr lang="en-US" altLang="zh-TW" dirty="0" smtClean="0"/>
          </a:p>
          <a:p>
            <a:pPr lvl="1"/>
            <a:r>
              <a:rPr lang="en-US" altLang="zh-TW" dirty="0"/>
              <a:t>Pipes are </a:t>
            </a:r>
            <a:r>
              <a:rPr lang="en-US" altLang="zh-TW" dirty="0" smtClean="0"/>
              <a:t>FIFO devices, data </a:t>
            </a:r>
            <a:r>
              <a:rPr lang="en-US" altLang="zh-TW" dirty="0"/>
              <a:t>is always read from the pipe in the same order it was </a:t>
            </a:r>
            <a:r>
              <a:rPr lang="en-US" altLang="zh-TW" dirty="0" smtClean="0"/>
              <a:t>written.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Typically, a pipe is used to communicate between two threads in a single process or between </a:t>
            </a:r>
            <a:r>
              <a:rPr lang="en-US" altLang="zh-TW" dirty="0"/>
              <a:t>parent and child </a:t>
            </a:r>
            <a:r>
              <a:rPr lang="en-US" altLang="zh-TW" dirty="0" smtClean="0"/>
              <a:t>processes.</a:t>
            </a:r>
            <a:endParaRPr lang="en-US" altLang="zh-TW" dirty="0" smtClean="0"/>
          </a:p>
          <a:p>
            <a:pPr lvl="1"/>
            <a:r>
              <a:rPr lang="en-US" altLang="zh-TW" dirty="0"/>
              <a:t>A pipe’s data capacity is </a:t>
            </a:r>
            <a:r>
              <a:rPr lang="en-US" altLang="zh-TW" dirty="0" smtClean="0"/>
              <a:t>limited</a:t>
            </a:r>
          </a:p>
          <a:p>
            <a:pPr lvl="2"/>
            <a:r>
              <a:rPr lang="en-US" altLang="zh-TW" dirty="0" smtClean="0"/>
              <a:t>If a pipe is full, </a:t>
            </a:r>
            <a:r>
              <a:rPr lang="en-US" altLang="zh-TW" dirty="0"/>
              <a:t>the writer </a:t>
            </a:r>
            <a:r>
              <a:rPr lang="en-US" altLang="zh-TW" dirty="0" smtClean="0"/>
              <a:t>process blocks </a:t>
            </a:r>
            <a:r>
              <a:rPr lang="en-US" altLang="zh-TW" dirty="0"/>
              <a:t>until more capacity becomes </a:t>
            </a:r>
            <a:r>
              <a:rPr lang="en-US" altLang="zh-TW" dirty="0" smtClean="0"/>
              <a:t>available.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If </a:t>
            </a:r>
            <a:r>
              <a:rPr lang="en-US" altLang="zh-TW" dirty="0"/>
              <a:t>the reader tries to read </a:t>
            </a:r>
            <a:r>
              <a:rPr lang="en-US" altLang="zh-TW" dirty="0" smtClean="0"/>
              <a:t>from an empty pipe, </a:t>
            </a:r>
            <a:r>
              <a:rPr lang="en-US" altLang="zh-TW" dirty="0"/>
              <a:t>it blocks until data becomes </a:t>
            </a:r>
            <a:r>
              <a:rPr lang="en-US" altLang="zh-TW" dirty="0" smtClean="0"/>
              <a:t>available.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pipe automatically </a:t>
            </a:r>
            <a:r>
              <a:rPr lang="en-US" altLang="zh-TW" dirty="0" smtClean="0"/>
              <a:t>synchronizes the </a:t>
            </a:r>
            <a:r>
              <a:rPr lang="en-US" altLang="zh-TW" dirty="0"/>
              <a:t>two </a:t>
            </a:r>
            <a:r>
              <a:rPr lang="en-US" altLang="zh-TW" dirty="0" smtClean="0"/>
              <a:t>related </a:t>
            </a:r>
            <a:r>
              <a:rPr lang="en-US" altLang="zh-TW" dirty="0" smtClean="0"/>
              <a:t>processes.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4749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Creating pipes in Linux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5257800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To create a pipe, </a:t>
            </a:r>
            <a:r>
              <a:rPr lang="en-US" altLang="zh-TW" dirty="0" smtClean="0"/>
              <a:t>one can use </a:t>
            </a:r>
            <a:r>
              <a:rPr lang="en-US" altLang="zh-TW" dirty="0"/>
              <a:t>the </a:t>
            </a:r>
            <a:r>
              <a:rPr lang="en-US" altLang="zh-TW" dirty="0">
                <a:solidFill>
                  <a:srgbClr val="FF0000"/>
                </a:solidFill>
              </a:rPr>
              <a:t>pipe</a:t>
            </a:r>
            <a:r>
              <a:rPr lang="en-US" altLang="zh-TW" dirty="0"/>
              <a:t> </a:t>
            </a:r>
            <a:r>
              <a:rPr lang="en-US" altLang="zh-TW" dirty="0" smtClean="0"/>
              <a:t>system </a:t>
            </a:r>
            <a:r>
              <a:rPr lang="en-US" altLang="zh-TW" dirty="0" smtClean="0"/>
              <a:t>call.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It returns </a:t>
            </a:r>
            <a:r>
              <a:rPr lang="en-US" altLang="zh-TW" dirty="0"/>
              <a:t>an integer array (file </a:t>
            </a:r>
            <a:r>
              <a:rPr lang="en-US" altLang="zh-TW" dirty="0" smtClean="0"/>
              <a:t>descriptors) of </a:t>
            </a:r>
            <a:r>
              <a:rPr lang="en-US" altLang="zh-TW" dirty="0"/>
              <a:t>size </a:t>
            </a:r>
            <a:r>
              <a:rPr lang="en-US" altLang="zh-TW" dirty="0" smtClean="0"/>
              <a:t>2.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call to </a:t>
            </a:r>
            <a:r>
              <a:rPr lang="en-US" altLang="zh-TW" dirty="0"/>
              <a:t>pipe stores the </a:t>
            </a:r>
            <a:r>
              <a:rPr lang="en-US" altLang="zh-TW" dirty="0" smtClean="0"/>
              <a:t>reading </a:t>
            </a:r>
            <a:r>
              <a:rPr lang="en-US" altLang="zh-TW" dirty="0"/>
              <a:t>file descriptor </a:t>
            </a:r>
            <a:r>
              <a:rPr lang="en-US" altLang="zh-TW" dirty="0" smtClean="0"/>
              <a:t>in </a:t>
            </a:r>
            <a:r>
              <a:rPr lang="en-US" altLang="zh-TW" dirty="0"/>
              <a:t>position 0 and the writing </a:t>
            </a:r>
            <a:r>
              <a:rPr lang="en-US" altLang="zh-TW" dirty="0" smtClean="0"/>
              <a:t>file descriptor </a:t>
            </a:r>
            <a:r>
              <a:rPr lang="en-US" altLang="zh-TW" dirty="0"/>
              <a:t>in position </a:t>
            </a:r>
            <a:r>
              <a:rPr lang="en-US" altLang="zh-TW" dirty="0" smtClean="0"/>
              <a:t>1.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</a:t>
            </a:r>
            <a:r>
              <a:rPr lang="en-US" altLang="zh-TW" dirty="0"/>
              <a:t>example, consider </a:t>
            </a:r>
            <a:r>
              <a:rPr lang="en-US" altLang="zh-TW" dirty="0" smtClean="0"/>
              <a:t>the following codes: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Data </a:t>
            </a:r>
            <a:r>
              <a:rPr lang="en-US" altLang="zh-TW" dirty="0"/>
              <a:t>written to the file descriptor </a:t>
            </a:r>
            <a:r>
              <a:rPr lang="en-US" altLang="zh-TW" dirty="0" err="1" smtClean="0"/>
              <a:t>write_fd</a:t>
            </a:r>
            <a:r>
              <a:rPr lang="en-US" altLang="zh-TW" dirty="0" smtClean="0"/>
              <a:t> </a:t>
            </a:r>
            <a:r>
              <a:rPr lang="en-US" altLang="zh-TW" dirty="0"/>
              <a:t>can be read back from </a:t>
            </a:r>
            <a:r>
              <a:rPr lang="en-US" altLang="zh-TW" dirty="0" err="1" smtClean="0"/>
              <a:t>read_fd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771800" y="35689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dirty="0" err="1">
                <a:solidFill>
                  <a:srgbClr val="FF0000"/>
                </a:solidFill>
              </a:rPr>
              <a:t>int</a:t>
            </a:r>
            <a:r>
              <a:rPr lang="en-US" altLang="zh-TW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 err="1">
                <a:solidFill>
                  <a:srgbClr val="FF0000"/>
                </a:solidFill>
              </a:rPr>
              <a:t>pipe_fds</a:t>
            </a:r>
            <a:r>
              <a:rPr lang="en-US" altLang="zh-TW" sz="2400" dirty="0">
                <a:solidFill>
                  <a:srgbClr val="FF0000"/>
                </a:solidFill>
              </a:rPr>
              <a:t>[2];</a:t>
            </a:r>
          </a:p>
          <a:p>
            <a:r>
              <a:rPr lang="en-US" altLang="zh-TW" sz="2400" dirty="0" err="1">
                <a:solidFill>
                  <a:srgbClr val="FF0000"/>
                </a:solidFill>
              </a:rPr>
              <a:t>int</a:t>
            </a:r>
            <a:r>
              <a:rPr lang="en-US" altLang="zh-TW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 err="1">
                <a:solidFill>
                  <a:srgbClr val="FF0000"/>
                </a:solidFill>
              </a:rPr>
              <a:t>read_fd</a:t>
            </a:r>
            <a:r>
              <a:rPr lang="en-US" altLang="zh-TW" sz="2400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zh-TW" sz="2400" dirty="0" err="1">
                <a:solidFill>
                  <a:srgbClr val="FF0000"/>
                </a:solidFill>
              </a:rPr>
              <a:t>int</a:t>
            </a:r>
            <a:r>
              <a:rPr lang="en-US" altLang="zh-TW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 err="1">
                <a:solidFill>
                  <a:srgbClr val="FF0000"/>
                </a:solidFill>
              </a:rPr>
              <a:t>write_fd</a:t>
            </a:r>
            <a:r>
              <a:rPr lang="en-US" altLang="zh-TW" sz="2400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zh-TW" sz="2400" dirty="0">
                <a:solidFill>
                  <a:srgbClr val="FF0000"/>
                </a:solidFill>
              </a:rPr>
              <a:t>pipe (</a:t>
            </a:r>
            <a:r>
              <a:rPr lang="en-US" altLang="zh-TW" sz="2400" dirty="0" err="1">
                <a:solidFill>
                  <a:srgbClr val="FF0000"/>
                </a:solidFill>
              </a:rPr>
              <a:t>pipe_fds</a:t>
            </a:r>
            <a:r>
              <a:rPr lang="en-US" altLang="zh-TW" sz="2400" dirty="0">
                <a:solidFill>
                  <a:srgbClr val="FF0000"/>
                </a:solidFill>
              </a:rPr>
              <a:t>);</a:t>
            </a:r>
          </a:p>
          <a:p>
            <a:r>
              <a:rPr lang="en-US" altLang="zh-TW" sz="2400" dirty="0" err="1">
                <a:solidFill>
                  <a:srgbClr val="FF0000"/>
                </a:solidFill>
              </a:rPr>
              <a:t>read_fd</a:t>
            </a:r>
            <a:r>
              <a:rPr lang="en-US" altLang="zh-TW" sz="2400" dirty="0">
                <a:solidFill>
                  <a:srgbClr val="FF0000"/>
                </a:solidFill>
              </a:rPr>
              <a:t> = </a:t>
            </a:r>
            <a:r>
              <a:rPr lang="en-US" altLang="zh-TW" sz="2400" dirty="0" err="1">
                <a:solidFill>
                  <a:srgbClr val="FF0000"/>
                </a:solidFill>
              </a:rPr>
              <a:t>pipe_fds</a:t>
            </a:r>
            <a:r>
              <a:rPr lang="en-US" altLang="zh-TW" sz="2400" dirty="0">
                <a:solidFill>
                  <a:srgbClr val="FF0000"/>
                </a:solidFill>
              </a:rPr>
              <a:t>[0];</a:t>
            </a:r>
          </a:p>
          <a:p>
            <a:r>
              <a:rPr lang="en-US" altLang="zh-TW" sz="2400" dirty="0" err="1">
                <a:solidFill>
                  <a:srgbClr val="FF0000"/>
                </a:solidFill>
              </a:rPr>
              <a:t>write_fd</a:t>
            </a:r>
            <a:r>
              <a:rPr lang="en-US" altLang="zh-TW" sz="2400" dirty="0">
                <a:solidFill>
                  <a:srgbClr val="FF0000"/>
                </a:solidFill>
              </a:rPr>
              <a:t> = </a:t>
            </a:r>
            <a:r>
              <a:rPr lang="en-US" altLang="zh-TW" sz="2400" dirty="0" err="1">
                <a:solidFill>
                  <a:srgbClr val="FF0000"/>
                </a:solidFill>
              </a:rPr>
              <a:t>pipe_fds</a:t>
            </a:r>
            <a:r>
              <a:rPr lang="en-US" altLang="zh-TW" sz="2400" dirty="0">
                <a:solidFill>
                  <a:srgbClr val="FF0000"/>
                </a:solidFill>
              </a:rPr>
              <a:t>[1];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An Example of Pipe</a:t>
            </a:r>
            <a:endParaRPr lang="zh-TW" alt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412776"/>
            <a:ext cx="8153400" cy="537321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unistd.h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  </a:t>
            </a:r>
            <a:endParaRPr lang="tr-TR" altLang="zh-TW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fcntl.h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 *message = "This is a message!!!" 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main()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  char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buf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[1024] 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pipe(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   /*create a pipe*/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if (fork() != 0) { /* I am the parent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*/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close(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[0]); /* closed the un-used read-end */</a:t>
            </a:r>
            <a:endParaRPr lang="en-US" altLang="zh-TW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write(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[1], message,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(message) + 1) 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else { /*Child code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*/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close(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[1]); /* closed the un-used write-end */</a:t>
            </a:r>
            <a:endParaRPr lang="en-US" altLang="zh-TW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read(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[0],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buf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1024) 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("Got this from Parent process!!: %s\n", </a:t>
            </a:r>
            <a:r>
              <a:rPr lang="en-US" altLang="zh-TW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buf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97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The pipe 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20635" y="1952079"/>
            <a:ext cx="7937680" cy="3792041"/>
          </a:xfrm>
          <a:prstGeom prst="rect">
            <a:avLst/>
          </a:prstGeom>
        </p:spPr>
      </p:pic>
      <p:sp>
        <p:nvSpPr>
          <p:cNvPr id="3" name="乘號 2"/>
          <p:cNvSpPr/>
          <p:nvPr/>
        </p:nvSpPr>
        <p:spPr>
          <a:xfrm>
            <a:off x="539552" y="4804904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乘號 4"/>
          <p:cNvSpPr/>
          <p:nvPr/>
        </p:nvSpPr>
        <p:spPr>
          <a:xfrm>
            <a:off x="8028384" y="482972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FIFOs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 first-in, first-out (FIFO)</a:t>
            </a:r>
            <a:r>
              <a:rPr lang="en-US" altLang="zh-TW" i="1" dirty="0"/>
              <a:t> </a:t>
            </a:r>
            <a:r>
              <a:rPr lang="en-US" altLang="zh-TW" dirty="0"/>
              <a:t>file is a pipe that has a name in the </a:t>
            </a:r>
            <a:r>
              <a:rPr lang="en-US" altLang="zh-TW" dirty="0" smtClean="0"/>
              <a:t>file system.</a:t>
            </a:r>
          </a:p>
          <a:p>
            <a:r>
              <a:rPr lang="en-US" altLang="zh-TW" dirty="0" smtClean="0"/>
              <a:t>Any authorized process can </a:t>
            </a:r>
            <a:r>
              <a:rPr lang="en-US" altLang="zh-TW" dirty="0"/>
              <a:t>open or close the </a:t>
            </a:r>
            <a:r>
              <a:rPr lang="en-US" altLang="zh-TW" dirty="0" smtClean="0"/>
              <a:t>FIFO.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he </a:t>
            </a:r>
            <a:r>
              <a:rPr lang="en-US" altLang="zh-TW" dirty="0"/>
              <a:t>processes on either end of the </a:t>
            </a:r>
            <a:r>
              <a:rPr lang="en-US" altLang="zh-TW" dirty="0" smtClean="0"/>
              <a:t>FIFP </a:t>
            </a:r>
            <a:r>
              <a:rPr lang="en-US" altLang="zh-TW" dirty="0"/>
              <a:t>need not </a:t>
            </a:r>
            <a:r>
              <a:rPr lang="en-US" altLang="zh-TW" dirty="0" smtClean="0"/>
              <a:t>be related </a:t>
            </a:r>
            <a:r>
              <a:rPr lang="en-US" altLang="zh-TW" dirty="0"/>
              <a:t>to each other. </a:t>
            </a:r>
            <a:endParaRPr lang="en-US" altLang="zh-TW" dirty="0" smtClean="0"/>
          </a:p>
          <a:p>
            <a:r>
              <a:rPr lang="en-US" altLang="zh-TW" dirty="0" smtClean="0"/>
              <a:t>FIFOs </a:t>
            </a:r>
            <a:r>
              <a:rPr lang="en-US" altLang="zh-TW" dirty="0"/>
              <a:t>are also called </a:t>
            </a:r>
            <a:r>
              <a:rPr lang="en-US" altLang="zh-TW" dirty="0">
                <a:solidFill>
                  <a:srgbClr val="FF0000"/>
                </a:solidFill>
              </a:rPr>
              <a:t>named </a:t>
            </a:r>
            <a:r>
              <a:rPr lang="en-US" altLang="zh-TW" dirty="0" smtClean="0">
                <a:solidFill>
                  <a:srgbClr val="FF0000"/>
                </a:solidFill>
              </a:rPr>
              <a:t>pipes.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1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Creating FIFOs in </a:t>
            </a:r>
            <a:r>
              <a:rPr lang="en-US" altLang="zh-TW" dirty="0" err="1" smtClean="0"/>
              <a:t>Lunix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5141168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 err="1">
                <a:solidFill>
                  <a:srgbClr val="FF0000"/>
                </a:solidFill>
              </a:rPr>
              <a:t>mkfifo</a:t>
            </a:r>
            <a:r>
              <a:rPr lang="en-US" altLang="zh-TW" dirty="0"/>
              <a:t> </a:t>
            </a:r>
            <a:r>
              <a:rPr lang="en-US" altLang="zh-TW" dirty="0" smtClean="0"/>
              <a:t>command can be used to create a </a:t>
            </a:r>
            <a:r>
              <a:rPr lang="en-US" altLang="zh-TW" dirty="0" smtClean="0"/>
              <a:t>FIFO.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Specify </a:t>
            </a:r>
            <a:r>
              <a:rPr lang="en-US" altLang="zh-TW" dirty="0"/>
              <a:t>the path to the </a:t>
            </a:r>
            <a:r>
              <a:rPr lang="en-US" altLang="zh-TW" dirty="0" smtClean="0"/>
              <a:t>FIFO on </a:t>
            </a:r>
            <a:r>
              <a:rPr lang="en-US" altLang="zh-TW" dirty="0"/>
              <a:t>the command </a:t>
            </a:r>
            <a:r>
              <a:rPr lang="en-US" altLang="zh-TW" dirty="0" smtClean="0"/>
              <a:t>line.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</a:t>
            </a:r>
            <a:r>
              <a:rPr lang="en-US" altLang="zh-TW" dirty="0"/>
              <a:t>example, create a FIFO in /</a:t>
            </a:r>
            <a:r>
              <a:rPr lang="en-US" altLang="zh-TW" dirty="0" err="1"/>
              <a:t>tmp</a:t>
            </a:r>
            <a:r>
              <a:rPr lang="en-US" altLang="zh-TW" dirty="0"/>
              <a:t>/</a:t>
            </a:r>
            <a:r>
              <a:rPr lang="en-US" altLang="zh-TW" dirty="0" err="1"/>
              <a:t>fifo</a:t>
            </a:r>
            <a:r>
              <a:rPr lang="en-US" altLang="zh-TW" dirty="0"/>
              <a:t> by invoking this:</a:t>
            </a:r>
          </a:p>
          <a:p>
            <a:pPr lvl="2"/>
            <a:r>
              <a:rPr lang="en-US" altLang="zh-TW" dirty="0"/>
              <a:t>% </a:t>
            </a:r>
            <a:r>
              <a:rPr lang="en-US" altLang="zh-TW" dirty="0" err="1"/>
              <a:t>mkfifo</a:t>
            </a:r>
            <a:r>
              <a:rPr lang="en-US" altLang="zh-TW" dirty="0"/>
              <a:t>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fifo</a:t>
            </a:r>
            <a:endParaRPr lang="en-US" altLang="zh-TW" dirty="0" smtClean="0"/>
          </a:p>
          <a:p>
            <a:r>
              <a:rPr lang="en-US" altLang="zh-TW" dirty="0" smtClean="0"/>
              <a:t>Since </a:t>
            </a:r>
            <a:r>
              <a:rPr lang="en-US" altLang="zh-TW" dirty="0"/>
              <a:t>this named pipe looks like a file, </a:t>
            </a:r>
            <a:r>
              <a:rPr lang="en-US" altLang="zh-TW" dirty="0" smtClean="0"/>
              <a:t>one </a:t>
            </a:r>
            <a:r>
              <a:rPr lang="en-US" altLang="zh-TW" dirty="0"/>
              <a:t>can use all the system calls associated with files to interact with </a:t>
            </a:r>
            <a:r>
              <a:rPr lang="en-US" altLang="zh-TW" dirty="0" smtClean="0"/>
              <a:t>it.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particular, </a:t>
            </a:r>
            <a:r>
              <a:rPr lang="en-US" altLang="zh-TW" dirty="0" smtClean="0"/>
              <a:t>one </a:t>
            </a:r>
            <a:r>
              <a:rPr lang="en-US" altLang="zh-TW" dirty="0"/>
              <a:t>can use the open, read, write, and close system </a:t>
            </a:r>
            <a:r>
              <a:rPr lang="en-US" altLang="zh-TW" dirty="0" smtClean="0"/>
              <a:t>calls.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following are prototypes for each of these </a:t>
            </a:r>
            <a:r>
              <a:rPr lang="en-US" altLang="zh-TW" dirty="0" smtClean="0"/>
              <a:t>system calls</a:t>
            </a:r>
            <a:endParaRPr lang="en-US" altLang="zh-TW" dirty="0"/>
          </a:p>
          <a:p>
            <a:pPr lvl="2"/>
            <a:r>
              <a:rPr lang="en-US" altLang="zh-TW" i="1" dirty="0" err="1"/>
              <a:t>int</a:t>
            </a:r>
            <a:r>
              <a:rPr lang="en-US" altLang="zh-TW" i="1" dirty="0"/>
              <a:t> </a:t>
            </a:r>
            <a:r>
              <a:rPr lang="en-US" altLang="zh-TW" i="1" dirty="0">
                <a:solidFill>
                  <a:srgbClr val="FF0000"/>
                </a:solidFill>
              </a:rPr>
              <a:t>open</a:t>
            </a:r>
            <a:r>
              <a:rPr lang="en-US" altLang="zh-TW" i="1" dirty="0"/>
              <a:t>(</a:t>
            </a:r>
            <a:r>
              <a:rPr lang="en-US" altLang="zh-TW" i="1" dirty="0" err="1"/>
              <a:t>const</a:t>
            </a:r>
            <a:r>
              <a:rPr lang="en-US" altLang="zh-TW" i="1" dirty="0"/>
              <a:t> char *pathname, </a:t>
            </a:r>
            <a:r>
              <a:rPr lang="en-US" altLang="zh-TW" i="1" dirty="0" err="1"/>
              <a:t>int</a:t>
            </a:r>
            <a:r>
              <a:rPr lang="en-US" altLang="zh-TW" i="1" dirty="0"/>
              <a:t> flags);</a:t>
            </a:r>
            <a:endParaRPr lang="en-US" altLang="zh-TW" dirty="0"/>
          </a:p>
          <a:p>
            <a:pPr lvl="2"/>
            <a:r>
              <a:rPr lang="en-US" altLang="zh-TW" i="1" dirty="0" err="1"/>
              <a:t>int</a:t>
            </a:r>
            <a:r>
              <a:rPr lang="en-US" altLang="zh-TW" i="1" dirty="0"/>
              <a:t> </a:t>
            </a:r>
            <a:r>
              <a:rPr lang="en-US" altLang="zh-TW" i="1" dirty="0">
                <a:solidFill>
                  <a:srgbClr val="FF0000"/>
                </a:solidFill>
              </a:rPr>
              <a:t>read</a:t>
            </a:r>
            <a:r>
              <a:rPr lang="en-US" altLang="zh-TW" i="1" dirty="0"/>
              <a:t>(</a:t>
            </a:r>
            <a:r>
              <a:rPr lang="en-US" altLang="zh-TW" i="1" dirty="0" err="1"/>
              <a:t>int</a:t>
            </a:r>
            <a:r>
              <a:rPr lang="en-US" altLang="zh-TW" i="1" dirty="0"/>
              <a:t> </a:t>
            </a:r>
            <a:r>
              <a:rPr lang="en-US" altLang="zh-TW" i="1" dirty="0" err="1"/>
              <a:t>fd</a:t>
            </a:r>
            <a:r>
              <a:rPr lang="en-US" altLang="zh-TW" i="1" dirty="0"/>
              <a:t>, void *</a:t>
            </a:r>
            <a:r>
              <a:rPr lang="en-US" altLang="zh-TW" i="1" dirty="0" err="1"/>
              <a:t>buf</a:t>
            </a:r>
            <a:r>
              <a:rPr lang="en-US" altLang="zh-TW" i="1" dirty="0"/>
              <a:t>, </a:t>
            </a:r>
            <a:r>
              <a:rPr lang="en-US" altLang="zh-TW" i="1" dirty="0" err="1"/>
              <a:t>size_t</a:t>
            </a:r>
            <a:r>
              <a:rPr lang="en-US" altLang="zh-TW" i="1" dirty="0"/>
              <a:t> count);</a:t>
            </a:r>
            <a:endParaRPr lang="en-US" altLang="zh-TW" dirty="0"/>
          </a:p>
          <a:p>
            <a:pPr lvl="2"/>
            <a:r>
              <a:rPr lang="en-US" altLang="zh-TW" i="1" dirty="0" err="1"/>
              <a:t>int</a:t>
            </a:r>
            <a:r>
              <a:rPr lang="en-US" altLang="zh-TW" i="1" dirty="0"/>
              <a:t> </a:t>
            </a:r>
            <a:r>
              <a:rPr lang="en-US" altLang="zh-TW" i="1" dirty="0">
                <a:solidFill>
                  <a:srgbClr val="FF0000"/>
                </a:solidFill>
              </a:rPr>
              <a:t>write</a:t>
            </a:r>
            <a:r>
              <a:rPr lang="en-US" altLang="zh-TW" i="1" dirty="0"/>
              <a:t>(</a:t>
            </a:r>
            <a:r>
              <a:rPr lang="en-US" altLang="zh-TW" i="1" dirty="0" err="1"/>
              <a:t>int</a:t>
            </a:r>
            <a:r>
              <a:rPr lang="en-US" altLang="zh-TW" i="1" dirty="0"/>
              <a:t> </a:t>
            </a:r>
            <a:r>
              <a:rPr lang="en-US" altLang="zh-TW" i="1" dirty="0" err="1"/>
              <a:t>fd</a:t>
            </a:r>
            <a:r>
              <a:rPr lang="en-US" altLang="zh-TW" i="1" dirty="0"/>
              <a:t>, </a:t>
            </a:r>
            <a:r>
              <a:rPr lang="en-US" altLang="zh-TW" i="1" dirty="0" err="1"/>
              <a:t>const</a:t>
            </a:r>
            <a:r>
              <a:rPr lang="en-US" altLang="zh-TW" i="1" dirty="0"/>
              <a:t> void *</a:t>
            </a:r>
            <a:r>
              <a:rPr lang="en-US" altLang="zh-TW" i="1" dirty="0" err="1"/>
              <a:t>buf</a:t>
            </a:r>
            <a:r>
              <a:rPr lang="en-US" altLang="zh-TW" i="1" dirty="0"/>
              <a:t>, </a:t>
            </a:r>
            <a:r>
              <a:rPr lang="en-US" altLang="zh-TW" i="1" dirty="0" err="1"/>
              <a:t>size_t</a:t>
            </a:r>
            <a:r>
              <a:rPr lang="en-US" altLang="zh-TW" i="1" dirty="0"/>
              <a:t> count);</a:t>
            </a:r>
            <a:endParaRPr lang="en-US" altLang="zh-TW" dirty="0"/>
          </a:p>
          <a:p>
            <a:pPr lvl="2"/>
            <a:r>
              <a:rPr lang="en-US" altLang="zh-TW" i="1" dirty="0" err="1"/>
              <a:t>int</a:t>
            </a:r>
            <a:r>
              <a:rPr lang="en-US" altLang="zh-TW" i="1" dirty="0"/>
              <a:t> </a:t>
            </a:r>
            <a:r>
              <a:rPr lang="en-US" altLang="zh-TW" i="1" dirty="0">
                <a:solidFill>
                  <a:srgbClr val="FF0000"/>
                </a:solidFill>
              </a:rPr>
              <a:t>close</a:t>
            </a:r>
            <a:r>
              <a:rPr lang="en-US" altLang="zh-TW" i="1" dirty="0"/>
              <a:t>(</a:t>
            </a:r>
            <a:r>
              <a:rPr lang="en-US" altLang="zh-TW" i="1" dirty="0" err="1"/>
              <a:t>fd</a:t>
            </a:r>
            <a:r>
              <a:rPr lang="en-US" altLang="zh-TW" i="1" dirty="0" smtClean="0"/>
              <a:t>);</a:t>
            </a:r>
          </a:p>
          <a:p>
            <a:r>
              <a:rPr lang="en-US" altLang="zh-TW" dirty="0" smtClean="0"/>
              <a:t>Reading </a:t>
            </a:r>
            <a:r>
              <a:rPr lang="en-US" altLang="zh-TW" dirty="0"/>
              <a:t>and writing to named pipes are blocking in </a:t>
            </a:r>
            <a:r>
              <a:rPr lang="en-US" altLang="zh-TW" dirty="0" smtClean="0"/>
              <a:t>nature.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</a:t>
            </a:r>
            <a:r>
              <a:rPr lang="en-US" altLang="zh-TW" dirty="0"/>
              <a:t>example, if a process writes to a named pipe, it will get blocked until there is process willing to read that pipe and vice </a:t>
            </a:r>
            <a:r>
              <a:rPr lang="en-US" altLang="zh-TW" dirty="0" smtClean="0"/>
              <a:t>versa.</a:t>
            </a:r>
            <a:endParaRPr lang="en-US" altLang="zh-TW" dirty="0"/>
          </a:p>
          <a:p>
            <a:pPr lvl="2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52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Working with FIFO in a Shell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496944" cy="5141168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Creating a </a:t>
            </a:r>
            <a:r>
              <a:rPr lang="en-US" altLang="zh-TW" dirty="0" smtClean="0"/>
              <a:t>FIFO by the following two </a:t>
            </a:r>
            <a:r>
              <a:rPr lang="en-US" altLang="zh-TW" dirty="0" smtClean="0"/>
              <a:t>commands.</a:t>
            </a:r>
            <a:endParaRPr lang="en-US" altLang="zh-TW" dirty="0" smtClean="0"/>
          </a:p>
          <a:p>
            <a:pPr lvl="1"/>
            <a:r>
              <a:rPr lang="en-US" altLang="zh-TW" dirty="0" err="1"/>
              <a:t>m</a:t>
            </a:r>
            <a:r>
              <a:rPr lang="en-US" altLang="zh-TW" dirty="0" err="1" smtClean="0"/>
              <a:t>kfifo</a:t>
            </a:r>
            <a:r>
              <a:rPr lang="en-US" altLang="zh-TW" dirty="0" smtClean="0"/>
              <a:t> fifo1</a:t>
            </a:r>
          </a:p>
          <a:p>
            <a:pPr lvl="1"/>
            <a:r>
              <a:rPr lang="en-US" altLang="zh-TW" dirty="0" err="1" smtClean="0"/>
              <a:t>mknod</a:t>
            </a:r>
            <a:r>
              <a:rPr lang="en-US" altLang="zh-TW" dirty="0" smtClean="0"/>
              <a:t> fifo1 p</a:t>
            </a:r>
          </a:p>
          <a:p>
            <a:r>
              <a:rPr lang="en-US" altLang="zh-TW" dirty="0" smtClean="0"/>
              <a:t>Reading/Writing </a:t>
            </a:r>
            <a:r>
              <a:rPr lang="en-US" altLang="zh-TW" dirty="0"/>
              <a:t>data from/to a </a:t>
            </a:r>
            <a:r>
              <a:rPr lang="en-US" altLang="zh-TW" dirty="0" smtClean="0"/>
              <a:t>FIFO.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open </a:t>
            </a:r>
            <a:r>
              <a:rPr lang="en-US" altLang="zh-TW" dirty="0"/>
              <a:t>two </a:t>
            </a:r>
            <a:r>
              <a:rPr lang="en-US" altLang="zh-TW" dirty="0" smtClean="0"/>
              <a:t>terminals</a:t>
            </a:r>
          </a:p>
          <a:p>
            <a:pPr lvl="2"/>
            <a:r>
              <a:rPr lang="en-US" altLang="zh-TW" dirty="0" smtClean="0"/>
              <a:t>In </a:t>
            </a:r>
            <a:r>
              <a:rPr lang="en-US" altLang="zh-TW" dirty="0"/>
              <a:t>the first </a:t>
            </a:r>
            <a:r>
              <a:rPr lang="en-US" altLang="zh-TW" dirty="0" smtClean="0"/>
              <a:t>terminal, types</a:t>
            </a:r>
            <a:r>
              <a:rPr lang="zh-TW" altLang="en-US" dirty="0" smtClean="0"/>
              <a:t> </a:t>
            </a:r>
            <a:r>
              <a:rPr lang="en-US" altLang="zh-TW" dirty="0" smtClean="0"/>
              <a:t> “cat </a:t>
            </a:r>
            <a:r>
              <a:rPr lang="en-US" altLang="zh-TW" dirty="0"/>
              <a:t>&gt; </a:t>
            </a:r>
            <a:r>
              <a:rPr lang="en-US" altLang="zh-TW" dirty="0" smtClean="0"/>
              <a:t>fifo1”</a:t>
            </a:r>
          </a:p>
          <a:p>
            <a:pPr lvl="2"/>
            <a:r>
              <a:rPr lang="en-US" altLang="zh-TW" dirty="0" smtClean="0"/>
              <a:t>In the </a:t>
            </a:r>
            <a:r>
              <a:rPr lang="en-US" altLang="zh-TW" dirty="0"/>
              <a:t>second </a:t>
            </a:r>
            <a:r>
              <a:rPr lang="en-US" altLang="zh-TW" dirty="0" smtClean="0"/>
              <a:t>terminal, types “cat fifo1”</a:t>
            </a:r>
          </a:p>
          <a:p>
            <a:pPr lvl="2"/>
            <a:r>
              <a:rPr lang="en-US" altLang="zh-TW" dirty="0" smtClean="0"/>
              <a:t>Writes to the 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terminal</a:t>
            </a:r>
          </a:p>
          <a:p>
            <a:pPr lvl="3"/>
            <a:r>
              <a:rPr lang="en-US" altLang="zh-TW" dirty="0" smtClean="0"/>
              <a:t>One will </a:t>
            </a:r>
            <a:r>
              <a:rPr lang="en-US" altLang="zh-TW" dirty="0"/>
              <a:t>notice that every time </a:t>
            </a:r>
            <a:r>
              <a:rPr lang="en-US" altLang="zh-TW" dirty="0" smtClean="0"/>
              <a:t>an enter is typed, </a:t>
            </a:r>
            <a:r>
              <a:rPr lang="en-US" altLang="zh-TW" dirty="0"/>
              <a:t>the </a:t>
            </a:r>
            <a:r>
              <a:rPr lang="en-US" altLang="zh-TW" dirty="0" smtClean="0"/>
              <a:t>corresponding </a:t>
            </a:r>
            <a:r>
              <a:rPr lang="en-US" altLang="zh-TW" dirty="0"/>
              <a:t>line appears in the second </a:t>
            </a:r>
            <a:r>
              <a:rPr lang="en-US" altLang="zh-TW" dirty="0" smtClean="0"/>
              <a:t>terminal.</a:t>
            </a:r>
            <a:endParaRPr lang="en-US" altLang="zh-TW" dirty="0" smtClean="0"/>
          </a:p>
          <a:p>
            <a:pPr lvl="2"/>
            <a:r>
              <a:rPr lang="en-US" altLang="zh-TW" dirty="0"/>
              <a:t>Pressing CTRL+D in the first terminal terminates writing to </a:t>
            </a:r>
            <a:r>
              <a:rPr lang="en-US" altLang="zh-TW" dirty="0" smtClean="0"/>
              <a:t>fifo1 </a:t>
            </a:r>
          </a:p>
          <a:p>
            <a:pPr lvl="3"/>
            <a:r>
              <a:rPr lang="en-US" altLang="zh-TW" dirty="0" smtClean="0"/>
              <a:t>This </a:t>
            </a:r>
            <a:r>
              <a:rPr lang="en-US" altLang="zh-TW" dirty="0"/>
              <a:t>also terminates the second process because reading from the </a:t>
            </a:r>
            <a:r>
              <a:rPr lang="en-US" altLang="zh-TW" dirty="0" smtClean="0"/>
              <a:t>fifo1 </a:t>
            </a:r>
            <a:r>
              <a:rPr lang="en-US" altLang="zh-TW" dirty="0"/>
              <a:t>now generates a “BROKEN PIPE” </a:t>
            </a:r>
            <a:r>
              <a:rPr lang="en-US" altLang="zh-TW" dirty="0" smtClean="0"/>
              <a:t>signal.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The </a:t>
            </a:r>
            <a:r>
              <a:rPr lang="en-US" altLang="zh-TW" dirty="0"/>
              <a:t>default action for this is to terminate the </a:t>
            </a:r>
            <a:r>
              <a:rPr lang="en-US" altLang="zh-TW" dirty="0" smtClean="0"/>
              <a:t>process.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40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Cooperating Processes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069160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Processes within a system may be independent or</a:t>
            </a:r>
            <a:r>
              <a:rPr lang="zh-TW" altLang="en-US" dirty="0"/>
              <a:t> </a:t>
            </a:r>
            <a:r>
              <a:rPr lang="en-US" altLang="zh-TW" dirty="0"/>
              <a:t>cooperating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Independent</a:t>
            </a:r>
            <a:r>
              <a:rPr lang="en-US" altLang="zh-TW" dirty="0"/>
              <a:t> process cannot affect or be affected by the execution of another </a:t>
            </a:r>
            <a:r>
              <a:rPr lang="en-US" altLang="zh-TW" dirty="0" smtClean="0"/>
              <a:t>process</a:t>
            </a:r>
            <a:endParaRPr lang="en-US" altLang="zh-TW" dirty="0"/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Cooperating</a:t>
            </a:r>
            <a:r>
              <a:rPr lang="en-US" altLang="zh-TW" dirty="0"/>
              <a:t> </a:t>
            </a:r>
            <a:r>
              <a:rPr lang="en-US" altLang="zh-TW" dirty="0" smtClean="0"/>
              <a:t>processes </a:t>
            </a:r>
            <a:r>
              <a:rPr lang="en-US" altLang="zh-TW" dirty="0"/>
              <a:t>can affect or be affected by the execution of </a:t>
            </a:r>
            <a:r>
              <a:rPr lang="en-US" altLang="zh-TW" dirty="0" smtClean="0"/>
              <a:t>other cooperating processes</a:t>
            </a:r>
            <a:endParaRPr lang="en-US" altLang="zh-TW" dirty="0"/>
          </a:p>
          <a:p>
            <a:r>
              <a:rPr lang="en-US" altLang="zh-TW" dirty="0" smtClean="0"/>
              <a:t>In general, </a:t>
            </a:r>
            <a:r>
              <a:rPr lang="en-US" altLang="zh-TW" dirty="0"/>
              <a:t>processes or threads must </a:t>
            </a:r>
            <a:r>
              <a:rPr lang="en-US" altLang="zh-TW" dirty="0" smtClean="0">
                <a:solidFill>
                  <a:srgbClr val="FF0000"/>
                </a:solidFill>
              </a:rPr>
              <a:t>exchange data </a:t>
            </a:r>
            <a:r>
              <a:rPr lang="en-US" altLang="zh-TW" dirty="0" smtClean="0"/>
              <a:t>with </a:t>
            </a:r>
            <a:r>
              <a:rPr lang="en-US" altLang="zh-TW" dirty="0"/>
              <a:t>each </a:t>
            </a:r>
            <a:r>
              <a:rPr lang="en-US" altLang="zh-TW" dirty="0" smtClean="0"/>
              <a:t>other to </a:t>
            </a:r>
            <a:r>
              <a:rPr lang="en-US" altLang="zh-TW" dirty="0"/>
              <a:t>cooperate usefully</a:t>
            </a:r>
          </a:p>
          <a:p>
            <a:r>
              <a:rPr lang="en-US" altLang="zh-TW" dirty="0"/>
              <a:t>Cooperating processes need </a:t>
            </a:r>
            <a:r>
              <a:rPr lang="en-US" altLang="zh-TW" b="1" dirty="0" smtClean="0"/>
              <a:t>inter-process communication </a:t>
            </a:r>
            <a:r>
              <a:rPr lang="en-US" altLang="zh-TW" dirty="0"/>
              <a:t>(</a:t>
            </a:r>
            <a:r>
              <a:rPr lang="en-US" altLang="zh-TW" b="1" dirty="0" smtClean="0"/>
              <a:t>IPC</a:t>
            </a:r>
            <a:r>
              <a:rPr lang="en-US" altLang="zh-TW" dirty="0" smtClean="0"/>
              <a:t>) facilities</a:t>
            </a:r>
          </a:p>
          <a:p>
            <a:r>
              <a:rPr lang="en-US" altLang="zh-TW" dirty="0" smtClean="0"/>
              <a:t>There are two kinds </a:t>
            </a:r>
            <a:r>
              <a:rPr lang="en-US" altLang="zh-TW" dirty="0"/>
              <a:t>of </a:t>
            </a:r>
            <a:r>
              <a:rPr lang="en-US" altLang="zh-TW" dirty="0" smtClean="0"/>
              <a:t>IPC models</a:t>
            </a:r>
            <a:endParaRPr lang="en-US" altLang="zh-TW" dirty="0"/>
          </a:p>
          <a:p>
            <a:pPr lvl="1"/>
            <a:r>
              <a:rPr lang="en-US" altLang="zh-TW" dirty="0" smtClean="0"/>
              <a:t>Shared </a:t>
            </a:r>
            <a:r>
              <a:rPr lang="en-US" altLang="zh-TW" dirty="0"/>
              <a:t>memory</a:t>
            </a:r>
          </a:p>
          <a:p>
            <a:pPr lvl="1"/>
            <a:r>
              <a:rPr lang="en-US" altLang="zh-TW" dirty="0" smtClean="0"/>
              <a:t>Message </a:t>
            </a:r>
            <a:r>
              <a:rPr lang="en-US" altLang="zh-TW" dirty="0"/>
              <a:t>passing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75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Sockets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226496" cy="4495800"/>
          </a:xfrm>
        </p:spPr>
        <p:txBody>
          <a:bodyPr>
            <a:normAutofit/>
          </a:bodyPr>
          <a:lstStyle/>
          <a:p>
            <a:r>
              <a:rPr lang="en-US" altLang="zh-TW" dirty="0"/>
              <a:t>A socket</a:t>
            </a:r>
            <a:r>
              <a:rPr lang="en-US" altLang="zh-TW" i="1" dirty="0"/>
              <a:t> </a:t>
            </a:r>
            <a:r>
              <a:rPr lang="en-US" altLang="zh-TW" dirty="0"/>
              <a:t>is a </a:t>
            </a:r>
            <a:r>
              <a:rPr lang="en-US" altLang="zh-TW" dirty="0">
                <a:solidFill>
                  <a:srgbClr val="FF0000"/>
                </a:solidFill>
              </a:rPr>
              <a:t>bidirectional </a:t>
            </a:r>
            <a:r>
              <a:rPr lang="en-US" altLang="zh-TW" dirty="0"/>
              <a:t>communication </a:t>
            </a:r>
            <a:r>
              <a:rPr lang="en-US" altLang="zh-TW" dirty="0" smtClean="0"/>
              <a:t>channel.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It </a:t>
            </a:r>
            <a:r>
              <a:rPr lang="en-US" altLang="zh-TW" dirty="0"/>
              <a:t>can be used to communicate </a:t>
            </a:r>
            <a:r>
              <a:rPr lang="en-US" altLang="zh-TW" dirty="0" smtClean="0"/>
              <a:t>with another </a:t>
            </a:r>
            <a:r>
              <a:rPr lang="en-US" altLang="zh-TW" dirty="0"/>
              <a:t>process on the same machine or </a:t>
            </a:r>
            <a:r>
              <a:rPr lang="en-US" altLang="zh-TW" dirty="0" smtClean="0"/>
              <a:t>on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different</a:t>
            </a:r>
            <a:r>
              <a:rPr lang="en-US" altLang="zh-TW" dirty="0" smtClean="0"/>
              <a:t> machine.</a:t>
            </a:r>
            <a:endParaRPr lang="en-US" altLang="zh-TW" dirty="0" smtClean="0"/>
          </a:p>
          <a:p>
            <a:pPr lvl="1"/>
            <a:r>
              <a:rPr lang="en-US" altLang="zh-TW" dirty="0"/>
              <a:t>Internet </a:t>
            </a:r>
            <a:r>
              <a:rPr lang="en-US" altLang="zh-TW" dirty="0" smtClean="0"/>
              <a:t>programs such </a:t>
            </a:r>
            <a:r>
              <a:rPr lang="en-US" altLang="zh-TW" dirty="0"/>
              <a:t>as Telnet, rlogin, FTP, talk, and the World Wide Web use </a:t>
            </a:r>
            <a:r>
              <a:rPr lang="en-US" altLang="zh-TW" dirty="0" smtClean="0"/>
              <a:t>sockets.</a:t>
            </a:r>
            <a:endParaRPr lang="en-US" altLang="zh-TW" dirty="0" smtClean="0"/>
          </a:p>
          <a:p>
            <a:r>
              <a:rPr lang="en-US" altLang="zh-TW" dirty="0" smtClean="0">
                <a:ea typeface="新細明體" panose="02020500000000000000" pitchFamily="18" charset="-120"/>
              </a:rPr>
              <a:t>A </a:t>
            </a:r>
            <a:r>
              <a:rPr lang="en-US" altLang="zh-TW" dirty="0">
                <a:ea typeface="新細明體" panose="02020500000000000000" pitchFamily="18" charset="-120"/>
              </a:rPr>
              <a:t>socket is defined as an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endpoint for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communication.</a:t>
            </a:r>
            <a:endParaRPr lang="en-US" altLang="zh-TW" dirty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Named by concatenation </a:t>
            </a:r>
            <a:r>
              <a:rPr lang="en-US" altLang="zh-TW" dirty="0">
                <a:ea typeface="新細明體" panose="02020500000000000000" pitchFamily="18" charset="-120"/>
              </a:rPr>
              <a:t>of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IP address </a:t>
            </a:r>
            <a:r>
              <a:rPr lang="en-US" altLang="zh-TW" dirty="0">
                <a:ea typeface="新細明體" panose="02020500000000000000" pitchFamily="18" charset="-120"/>
              </a:rPr>
              <a:t>and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port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number.</a:t>
            </a:r>
            <a:endParaRPr lang="en-US" altLang="zh-TW" dirty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r>
              <a:rPr lang="en-US" altLang="zh-TW" dirty="0">
                <a:ea typeface="新細明體" panose="02020500000000000000" pitchFamily="18" charset="-120"/>
              </a:rPr>
              <a:t>The socket </a:t>
            </a:r>
            <a:r>
              <a:rPr lang="en-US" altLang="zh-TW" b="1" dirty="0">
                <a:ea typeface="新細明體" panose="02020500000000000000" pitchFamily="18" charset="-120"/>
              </a:rPr>
              <a:t>161.25.19.8:1625</a:t>
            </a:r>
            <a:r>
              <a:rPr lang="en-US" altLang="zh-TW" dirty="0">
                <a:ea typeface="新細明體" panose="02020500000000000000" pitchFamily="18" charset="-120"/>
              </a:rPr>
              <a:t> refers to 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port </a:t>
            </a:r>
            <a:r>
              <a:rPr lang="en-US" altLang="zh-TW" b="1" dirty="0">
                <a:ea typeface="新細明體" panose="02020500000000000000" pitchFamily="18" charset="-120"/>
              </a:rPr>
              <a:t>1625</a:t>
            </a:r>
            <a:r>
              <a:rPr lang="en-US" altLang="zh-TW" dirty="0">
                <a:ea typeface="新細明體" panose="02020500000000000000" pitchFamily="18" charset="-120"/>
              </a:rPr>
              <a:t> on host </a:t>
            </a:r>
            <a:r>
              <a:rPr lang="en-US" altLang="zh-TW" b="1" dirty="0">
                <a:ea typeface="新細明體" panose="02020500000000000000" pitchFamily="18" charset="-120"/>
              </a:rPr>
              <a:t>161.25.19.8.</a:t>
            </a:r>
          </a:p>
          <a:p>
            <a:r>
              <a:rPr lang="en-US" altLang="zh-TW" dirty="0">
                <a:ea typeface="新細明體" panose="02020500000000000000" pitchFamily="18" charset="-120"/>
              </a:rPr>
              <a:t>Communication consists </a:t>
            </a:r>
            <a:r>
              <a:rPr lang="en-US" altLang="zh-TW" dirty="0" smtClean="0">
                <a:ea typeface="新細明體" panose="02020500000000000000" pitchFamily="18" charset="-120"/>
              </a:rPr>
              <a:t>of </a:t>
            </a:r>
            <a:r>
              <a:rPr lang="en-US" altLang="zh-TW" dirty="0">
                <a:ea typeface="新細明體" panose="02020500000000000000" pitchFamily="18" charset="-120"/>
              </a:rPr>
              <a:t>a pair of sockets.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669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Socket Concepts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784976" cy="5141168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To create </a:t>
            </a:r>
            <a:r>
              <a:rPr lang="en-US" altLang="zh-TW" dirty="0"/>
              <a:t>a socket, </a:t>
            </a:r>
            <a:r>
              <a:rPr lang="en-US" altLang="zh-TW" dirty="0" smtClean="0"/>
              <a:t>three parameters are required: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communication style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namespace</a:t>
            </a:r>
            <a:r>
              <a:rPr lang="en-US" altLang="zh-TW" dirty="0"/>
              <a:t>, and </a:t>
            </a:r>
            <a:r>
              <a:rPr lang="en-US" altLang="zh-TW" dirty="0" smtClean="0">
                <a:solidFill>
                  <a:srgbClr val="FF0000"/>
                </a:solidFill>
              </a:rPr>
              <a:t>protocol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/>
              <a:t>A communication style controls how the socket treats transmitted data and </a:t>
            </a:r>
            <a:r>
              <a:rPr lang="en-US" altLang="zh-TW" dirty="0" smtClean="0"/>
              <a:t>specifies the </a:t>
            </a:r>
            <a:r>
              <a:rPr lang="en-US" altLang="zh-TW" dirty="0"/>
              <a:t>number of communication </a:t>
            </a:r>
            <a:r>
              <a:rPr lang="en-US" altLang="zh-TW" dirty="0" smtClean="0"/>
              <a:t>partners.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When </a:t>
            </a:r>
            <a:r>
              <a:rPr lang="en-US" altLang="zh-TW" dirty="0"/>
              <a:t>data is sent through a socket, it is </a:t>
            </a:r>
            <a:r>
              <a:rPr lang="en-US" altLang="zh-TW" dirty="0" smtClean="0"/>
              <a:t>packaged into </a:t>
            </a:r>
            <a:r>
              <a:rPr lang="en-US" altLang="zh-TW" dirty="0"/>
              <a:t>chunks called </a:t>
            </a:r>
            <a:r>
              <a:rPr lang="en-US" altLang="zh-TW" dirty="0" smtClean="0">
                <a:solidFill>
                  <a:srgbClr val="FF0000"/>
                </a:solidFill>
              </a:rPr>
              <a:t>packets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communication style determines how </a:t>
            </a:r>
            <a:r>
              <a:rPr lang="en-US" altLang="zh-TW" dirty="0" smtClean="0"/>
              <a:t>these packets </a:t>
            </a:r>
            <a:r>
              <a:rPr lang="en-US" altLang="zh-TW" dirty="0"/>
              <a:t>are handled and how they are addressed from the sender to the </a:t>
            </a:r>
            <a:r>
              <a:rPr lang="en-US" altLang="zh-TW" dirty="0" smtClean="0"/>
              <a:t>receiver.</a:t>
            </a:r>
            <a:endParaRPr lang="en-US" altLang="zh-TW" dirty="0"/>
          </a:p>
          <a:p>
            <a:pPr lvl="1"/>
            <a:r>
              <a:rPr lang="en-US" altLang="zh-TW" i="1" dirty="0" smtClean="0">
                <a:solidFill>
                  <a:srgbClr val="FF0000"/>
                </a:solidFill>
              </a:rPr>
              <a:t>Connection </a:t>
            </a:r>
            <a:r>
              <a:rPr lang="en-US" altLang="zh-TW" dirty="0">
                <a:solidFill>
                  <a:srgbClr val="FF0000"/>
                </a:solidFill>
              </a:rPr>
              <a:t>styles </a:t>
            </a:r>
            <a:r>
              <a:rPr lang="en-US" altLang="zh-TW" dirty="0"/>
              <a:t>guarantee </a:t>
            </a:r>
            <a:r>
              <a:rPr lang="en-US" altLang="zh-TW" dirty="0" smtClean="0">
                <a:solidFill>
                  <a:srgbClr val="FF0000"/>
                </a:solidFill>
              </a:rPr>
              <a:t>in order delivery </a:t>
            </a:r>
            <a:r>
              <a:rPr lang="en-US" altLang="zh-TW" dirty="0"/>
              <a:t>of all </a:t>
            </a:r>
            <a:r>
              <a:rPr lang="en-US" altLang="zh-TW" dirty="0" smtClean="0"/>
              <a:t>packets</a:t>
            </a:r>
          </a:p>
          <a:p>
            <a:pPr lvl="2"/>
            <a:r>
              <a:rPr lang="en-US" altLang="zh-TW" dirty="0" smtClean="0"/>
              <a:t>It is </a:t>
            </a:r>
            <a:r>
              <a:rPr lang="en-US" altLang="zh-TW" dirty="0"/>
              <a:t>like a telephone </a:t>
            </a:r>
            <a:r>
              <a:rPr lang="en-US" altLang="zh-TW" dirty="0" smtClean="0"/>
              <a:t>call.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The </a:t>
            </a:r>
            <a:r>
              <a:rPr lang="en-US" altLang="zh-TW" dirty="0"/>
              <a:t>addresses of the </a:t>
            </a:r>
            <a:r>
              <a:rPr lang="en-US" altLang="zh-TW" dirty="0" smtClean="0"/>
              <a:t>sender and </a:t>
            </a:r>
            <a:r>
              <a:rPr lang="en-US" altLang="zh-TW" dirty="0"/>
              <a:t>receiver are fixed at the beginning of the communication when the </a:t>
            </a:r>
            <a:r>
              <a:rPr lang="en-US" altLang="zh-TW" dirty="0" smtClean="0"/>
              <a:t>connection is </a:t>
            </a:r>
            <a:r>
              <a:rPr lang="en-US" altLang="zh-TW" dirty="0" smtClean="0"/>
              <a:t>established.</a:t>
            </a:r>
            <a:endParaRPr lang="en-US" altLang="zh-TW" dirty="0"/>
          </a:p>
          <a:p>
            <a:pPr lvl="1"/>
            <a:r>
              <a:rPr lang="en-US" altLang="zh-TW" i="1" dirty="0" smtClean="0">
                <a:solidFill>
                  <a:srgbClr val="FF0000"/>
                </a:solidFill>
              </a:rPr>
              <a:t>Datagram </a:t>
            </a:r>
            <a:r>
              <a:rPr lang="en-US" altLang="zh-TW" dirty="0">
                <a:solidFill>
                  <a:srgbClr val="FF0000"/>
                </a:solidFill>
              </a:rPr>
              <a:t>styles </a:t>
            </a:r>
            <a:r>
              <a:rPr lang="en-US" altLang="zh-TW" dirty="0"/>
              <a:t>do not guarantee delivery or arrival </a:t>
            </a:r>
            <a:r>
              <a:rPr lang="en-US" altLang="zh-TW" dirty="0" smtClean="0"/>
              <a:t>order.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Packets </a:t>
            </a:r>
            <a:r>
              <a:rPr lang="en-US" altLang="zh-TW" dirty="0"/>
              <a:t>may be lost </a:t>
            </a:r>
            <a:r>
              <a:rPr lang="en-US" altLang="zh-TW" dirty="0" smtClean="0"/>
              <a:t>or reordered </a:t>
            </a:r>
            <a:r>
              <a:rPr lang="en-US" altLang="zh-TW" dirty="0"/>
              <a:t>in transit due to network errors or other </a:t>
            </a:r>
            <a:r>
              <a:rPr lang="en-US" altLang="zh-TW" dirty="0" smtClean="0"/>
              <a:t>conditions.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system guarantees </a:t>
            </a:r>
            <a:r>
              <a:rPr lang="en-US" altLang="zh-TW" dirty="0"/>
              <a:t>only “</a:t>
            </a:r>
            <a:r>
              <a:rPr lang="en-US" altLang="zh-TW" dirty="0">
                <a:solidFill>
                  <a:srgbClr val="FF0000"/>
                </a:solidFill>
              </a:rPr>
              <a:t>best effort</a:t>
            </a:r>
            <a:r>
              <a:rPr lang="en-US" altLang="zh-TW" dirty="0"/>
              <a:t>,” so packets may disappear or arrive in a </a:t>
            </a:r>
            <a:r>
              <a:rPr lang="en-US" altLang="zh-TW" dirty="0" smtClean="0"/>
              <a:t>different order </a:t>
            </a:r>
            <a:r>
              <a:rPr lang="en-US" altLang="zh-TW" dirty="0"/>
              <a:t>than </a:t>
            </a:r>
            <a:r>
              <a:rPr lang="en-US" altLang="zh-TW" dirty="0" smtClean="0"/>
              <a:t>shipping.</a:t>
            </a:r>
            <a:endParaRPr lang="en-US" altLang="zh-TW" dirty="0"/>
          </a:p>
          <a:p>
            <a:pPr lvl="2"/>
            <a:r>
              <a:rPr lang="en-US" altLang="zh-TW" dirty="0" smtClean="0"/>
              <a:t>It </a:t>
            </a:r>
            <a:r>
              <a:rPr lang="en-US" altLang="zh-TW" dirty="0"/>
              <a:t>behaves more like </a:t>
            </a:r>
            <a:r>
              <a:rPr lang="en-US" altLang="zh-TW" dirty="0" smtClean="0"/>
              <a:t>a postal mail.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The </a:t>
            </a:r>
            <a:r>
              <a:rPr lang="en-US" altLang="zh-TW" dirty="0"/>
              <a:t>sender specifies </a:t>
            </a:r>
            <a:r>
              <a:rPr lang="en-US" altLang="zh-TW" dirty="0" smtClean="0"/>
              <a:t>the receiver’s </a:t>
            </a:r>
            <a:r>
              <a:rPr lang="en-US" altLang="zh-TW" dirty="0"/>
              <a:t>address for each individual </a:t>
            </a:r>
            <a:r>
              <a:rPr lang="en-US" altLang="zh-TW" dirty="0" smtClean="0"/>
              <a:t>message.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642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Socket Namespaces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4925144"/>
          </a:xfrm>
        </p:spPr>
        <p:txBody>
          <a:bodyPr>
            <a:normAutofit/>
          </a:bodyPr>
          <a:lstStyle/>
          <a:p>
            <a:r>
              <a:rPr lang="en-US" altLang="zh-TW" dirty="0"/>
              <a:t>A socket namespace specifies how </a:t>
            </a:r>
            <a:r>
              <a:rPr lang="en-US" altLang="zh-TW" dirty="0">
                <a:solidFill>
                  <a:srgbClr val="FF0000"/>
                </a:solidFill>
              </a:rPr>
              <a:t>socket addresses </a:t>
            </a:r>
            <a:r>
              <a:rPr lang="en-US" altLang="zh-TW" dirty="0"/>
              <a:t>are </a:t>
            </a:r>
            <a:r>
              <a:rPr lang="en-US" altLang="zh-TW" dirty="0" smtClean="0"/>
              <a:t>written.</a:t>
            </a:r>
            <a:endParaRPr lang="en-US" altLang="zh-TW" dirty="0" smtClean="0"/>
          </a:p>
          <a:p>
            <a:r>
              <a:rPr lang="en-US" altLang="zh-TW" dirty="0" smtClean="0"/>
              <a:t>A </a:t>
            </a:r>
            <a:r>
              <a:rPr lang="en-US" altLang="zh-TW" dirty="0"/>
              <a:t>socket address </a:t>
            </a:r>
            <a:r>
              <a:rPr lang="en-US" altLang="zh-TW" dirty="0" smtClean="0"/>
              <a:t>identifies one </a:t>
            </a:r>
            <a:r>
              <a:rPr lang="en-US" altLang="zh-TW" dirty="0"/>
              <a:t>end of a socket </a:t>
            </a:r>
            <a:r>
              <a:rPr lang="en-US" altLang="zh-TW" dirty="0" smtClean="0"/>
              <a:t>connection.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the </a:t>
            </a:r>
            <a:r>
              <a:rPr lang="en-US" altLang="zh-TW" dirty="0" smtClean="0"/>
              <a:t>“</a:t>
            </a:r>
            <a:r>
              <a:rPr lang="en-US" altLang="zh-TW" dirty="0" smtClean="0">
                <a:solidFill>
                  <a:srgbClr val="FF0000"/>
                </a:solidFill>
              </a:rPr>
              <a:t>local</a:t>
            </a:r>
            <a:r>
              <a:rPr lang="en-US" altLang="zh-TW" dirty="0" smtClean="0"/>
              <a:t> namespace,” a </a:t>
            </a:r>
            <a:r>
              <a:rPr lang="en-US" altLang="zh-TW" dirty="0"/>
              <a:t>socket </a:t>
            </a:r>
            <a:r>
              <a:rPr lang="en-US" altLang="zh-TW" dirty="0" smtClean="0"/>
              <a:t>address is an </a:t>
            </a:r>
            <a:r>
              <a:rPr lang="en-US" altLang="zh-TW" dirty="0"/>
              <a:t>ordinary </a:t>
            </a:r>
            <a:r>
              <a:rPr lang="en-US" altLang="zh-TW" dirty="0" smtClean="0"/>
              <a:t>filenames.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 “</a:t>
            </a:r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r>
              <a:rPr lang="en-US" altLang="zh-TW" dirty="0" smtClean="0"/>
              <a:t> namespace,” a socket address is composed of the Internet address (also known as an </a:t>
            </a:r>
            <a:r>
              <a:rPr lang="en-US" altLang="zh-TW" dirty="0" smtClean="0">
                <a:solidFill>
                  <a:srgbClr val="FF0000"/>
                </a:solidFill>
              </a:rPr>
              <a:t>Internet Protocol address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or </a:t>
            </a:r>
            <a:r>
              <a:rPr lang="en-US" altLang="zh-TW" dirty="0" smtClean="0">
                <a:solidFill>
                  <a:srgbClr val="FF0000"/>
                </a:solidFill>
              </a:rPr>
              <a:t>IP address</a:t>
            </a:r>
            <a:r>
              <a:rPr lang="en-US" altLang="zh-TW" dirty="0" smtClean="0"/>
              <a:t>) of a host and </a:t>
            </a:r>
            <a:r>
              <a:rPr lang="en-US" altLang="zh-TW" dirty="0" smtClean="0">
                <a:solidFill>
                  <a:srgbClr val="FF0000"/>
                </a:solidFill>
              </a:rPr>
              <a:t>a port </a:t>
            </a:r>
            <a:r>
              <a:rPr lang="en-US" altLang="zh-TW" dirty="0" smtClean="0">
                <a:solidFill>
                  <a:srgbClr val="FF0000"/>
                </a:solidFill>
              </a:rPr>
              <a:t>number.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port number distinguishes </a:t>
            </a:r>
            <a:r>
              <a:rPr lang="en-US" altLang="zh-TW" dirty="0" smtClean="0"/>
              <a:t>among multiple </a:t>
            </a:r>
            <a:r>
              <a:rPr lang="en-US" altLang="zh-TW" dirty="0"/>
              <a:t>sockets on the same </a:t>
            </a:r>
            <a:r>
              <a:rPr lang="en-US" altLang="zh-TW" dirty="0" smtClean="0"/>
              <a:t>host.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516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Socket Protocols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/>
          <a:lstStyle/>
          <a:p>
            <a:r>
              <a:rPr lang="en-US" altLang="zh-TW" dirty="0"/>
              <a:t>A protocol specifies how data is </a:t>
            </a:r>
            <a:r>
              <a:rPr lang="en-US" altLang="zh-TW" dirty="0" smtClean="0"/>
              <a:t>transmitted.</a:t>
            </a:r>
            <a:endParaRPr lang="en-US" altLang="zh-TW" dirty="0" smtClean="0"/>
          </a:p>
          <a:p>
            <a:r>
              <a:rPr lang="en-US" altLang="zh-TW" dirty="0" smtClean="0"/>
              <a:t>There are some commonly used </a:t>
            </a:r>
            <a:r>
              <a:rPr lang="en-US" altLang="zh-TW" dirty="0" smtClean="0"/>
              <a:t>protocols.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TCP/IP</a:t>
            </a:r>
            <a:r>
              <a:rPr lang="en-US" altLang="zh-TW" dirty="0"/>
              <a:t>, the </a:t>
            </a:r>
            <a:r>
              <a:rPr lang="en-US" altLang="zh-TW" dirty="0" smtClean="0"/>
              <a:t>primary networking </a:t>
            </a:r>
            <a:r>
              <a:rPr lang="en-US" altLang="zh-TW" dirty="0"/>
              <a:t>protocols used by the </a:t>
            </a:r>
            <a:r>
              <a:rPr lang="en-US" altLang="zh-TW" dirty="0" smtClean="0"/>
              <a:t>Internet.</a:t>
            </a:r>
            <a:endParaRPr lang="en-US" altLang="zh-TW" dirty="0" smtClean="0"/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he </a:t>
            </a:r>
            <a:r>
              <a:rPr lang="en-US" altLang="zh-TW" dirty="0"/>
              <a:t>AppleTalk network </a:t>
            </a:r>
            <a:r>
              <a:rPr lang="en-US" altLang="zh-TW" dirty="0" smtClean="0"/>
              <a:t>protocol</a:t>
            </a:r>
            <a:endParaRPr lang="en-US" altLang="zh-TW" dirty="0"/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he </a:t>
            </a:r>
            <a:r>
              <a:rPr lang="en-US" altLang="zh-TW" dirty="0"/>
              <a:t>UNIX local communication </a:t>
            </a:r>
            <a:r>
              <a:rPr lang="en-US" altLang="zh-TW" dirty="0" smtClean="0"/>
              <a:t>protocol</a:t>
            </a:r>
          </a:p>
          <a:p>
            <a:r>
              <a:rPr lang="en-US" altLang="zh-TW" dirty="0" smtClean="0"/>
              <a:t>Not </a:t>
            </a:r>
            <a:r>
              <a:rPr lang="en-US" altLang="zh-TW" dirty="0"/>
              <a:t>all combinations of styles, </a:t>
            </a:r>
            <a:r>
              <a:rPr lang="en-US" altLang="zh-TW" dirty="0" smtClean="0"/>
              <a:t>namespaces, and </a:t>
            </a:r>
            <a:r>
              <a:rPr lang="en-US" altLang="zh-TW" dirty="0"/>
              <a:t>protocols are </a:t>
            </a:r>
            <a:r>
              <a:rPr lang="en-US" altLang="zh-TW" dirty="0" smtClean="0"/>
              <a:t>supported.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925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The Socket System Calls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495800"/>
          </a:xfrm>
        </p:spPr>
        <p:txBody>
          <a:bodyPr>
            <a:normAutofit/>
          </a:bodyPr>
          <a:lstStyle/>
          <a:p>
            <a:r>
              <a:rPr lang="en-US" altLang="zh-TW" smtClean="0">
                <a:hlinkClick r:id="rId2" action="ppaction://hlinkpres?slideindex=1&amp;slidetitle="/>
              </a:rPr>
              <a:t>Socket API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48129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06152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IPC Models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580099"/>
            <a:ext cx="7992888" cy="530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59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/>
              <a:t>Purposes for IPC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3200" dirty="0"/>
              <a:t>Data Transfer</a:t>
            </a:r>
          </a:p>
          <a:p>
            <a:r>
              <a:rPr lang="en-US" altLang="zh-TW" sz="3200" dirty="0"/>
              <a:t>Sharing Data</a:t>
            </a:r>
          </a:p>
          <a:p>
            <a:r>
              <a:rPr lang="en-US" altLang="zh-TW" sz="3200" dirty="0"/>
              <a:t>Event notification</a:t>
            </a:r>
          </a:p>
          <a:p>
            <a:r>
              <a:rPr lang="en-US" altLang="zh-TW" sz="3200" dirty="0"/>
              <a:t>Resource Sharing and Synchronization</a:t>
            </a:r>
          </a:p>
          <a:p>
            <a:r>
              <a:rPr lang="en-US" altLang="zh-TW" sz="3200" dirty="0"/>
              <a:t>Process Control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32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IPC – Shared Memory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369424" cy="44958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For processes</a:t>
            </a:r>
            <a:endParaRPr lang="en-US" altLang="zh-TW" dirty="0"/>
          </a:p>
          <a:p>
            <a:pPr lvl="1"/>
            <a:r>
              <a:rPr lang="en-US" altLang="zh-TW" dirty="0" smtClean="0"/>
              <a:t>Each </a:t>
            </a:r>
            <a:r>
              <a:rPr lang="en-US" altLang="zh-TW" dirty="0"/>
              <a:t>process has </a:t>
            </a:r>
            <a:r>
              <a:rPr lang="en-US" altLang="zh-TW" dirty="0" smtClean="0"/>
              <a:t>own private </a:t>
            </a:r>
            <a:r>
              <a:rPr lang="en-US" altLang="zh-TW" dirty="0"/>
              <a:t>address space</a:t>
            </a:r>
          </a:p>
          <a:p>
            <a:pPr lvl="1"/>
            <a:r>
              <a:rPr lang="en-US" altLang="zh-TW" dirty="0" smtClean="0"/>
              <a:t>Shared </a:t>
            </a:r>
            <a:r>
              <a:rPr lang="en-US" altLang="zh-TW" dirty="0"/>
              <a:t>memory </a:t>
            </a:r>
            <a:r>
              <a:rPr lang="en-US" altLang="zh-TW" dirty="0" smtClean="0"/>
              <a:t>segment must be explicitly </a:t>
            </a:r>
            <a:r>
              <a:rPr lang="en-US" altLang="zh-TW" dirty="0"/>
              <a:t>set up </a:t>
            </a:r>
            <a:r>
              <a:rPr lang="en-US" altLang="zh-TW" dirty="0" smtClean="0"/>
              <a:t>within </a:t>
            </a:r>
            <a:r>
              <a:rPr lang="en-US" altLang="zh-TW" dirty="0"/>
              <a:t>each </a:t>
            </a:r>
            <a:r>
              <a:rPr lang="en-US" altLang="zh-TW" dirty="0" smtClean="0"/>
              <a:t>address space</a:t>
            </a:r>
            <a:endParaRPr lang="en-US" altLang="zh-TW" dirty="0"/>
          </a:p>
          <a:p>
            <a:r>
              <a:rPr lang="en-US" altLang="zh-TW" dirty="0" smtClean="0"/>
              <a:t>For threads of the same process</a:t>
            </a:r>
            <a:endParaRPr lang="en-US" altLang="zh-TW" dirty="0"/>
          </a:p>
          <a:p>
            <a:pPr lvl="1"/>
            <a:r>
              <a:rPr lang="en-US" altLang="zh-TW" dirty="0" smtClean="0"/>
              <a:t>There exists shared </a:t>
            </a:r>
            <a:r>
              <a:rPr lang="en-US" altLang="zh-TW" dirty="0"/>
              <a:t>address space (use heap for shared data)</a:t>
            </a:r>
          </a:p>
          <a:p>
            <a:r>
              <a:rPr lang="en-US" altLang="zh-TW" dirty="0" smtClean="0"/>
              <a:t>Advantages</a:t>
            </a:r>
            <a:endParaRPr lang="en-US" altLang="zh-TW" dirty="0"/>
          </a:p>
          <a:p>
            <a:pPr lvl="1"/>
            <a:r>
              <a:rPr lang="en-US" altLang="zh-TW" dirty="0" smtClean="0"/>
              <a:t>Fast </a:t>
            </a:r>
            <a:r>
              <a:rPr lang="en-US" altLang="zh-TW" dirty="0"/>
              <a:t>and easy to share data</a:t>
            </a:r>
          </a:p>
          <a:p>
            <a:r>
              <a:rPr lang="en-US" altLang="zh-TW" dirty="0" smtClean="0"/>
              <a:t>Disadvantages</a:t>
            </a:r>
            <a:endParaRPr lang="en-US" altLang="zh-TW" dirty="0"/>
          </a:p>
          <a:p>
            <a:pPr lvl="1"/>
            <a:r>
              <a:rPr lang="en-US" altLang="zh-TW" dirty="0" smtClean="0"/>
              <a:t>Must </a:t>
            </a:r>
            <a:r>
              <a:rPr lang="en-US" altLang="zh-TW" dirty="0">
                <a:solidFill>
                  <a:srgbClr val="FF0000"/>
                </a:solidFill>
              </a:rPr>
              <a:t>synchronize</a:t>
            </a:r>
            <a:r>
              <a:rPr lang="en-US" altLang="zh-TW" b="1" dirty="0"/>
              <a:t> </a:t>
            </a:r>
            <a:r>
              <a:rPr lang="en-US" altLang="zh-TW" dirty="0"/>
              <a:t>data </a:t>
            </a:r>
            <a:r>
              <a:rPr lang="en-US" altLang="zh-TW" dirty="0" smtClean="0"/>
              <a:t>accesses to avoid race condition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305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3056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IPC – Message Passing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5141168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sz="3500" dirty="0"/>
              <a:t>Message passing is commonly used between processes</a:t>
            </a:r>
          </a:p>
          <a:p>
            <a:pPr lvl="1"/>
            <a:r>
              <a:rPr lang="en-US" altLang="zh-TW" sz="3100" dirty="0"/>
              <a:t>Explicitly passing data between </a:t>
            </a:r>
            <a:r>
              <a:rPr lang="en-US" altLang="zh-TW" sz="3100" dirty="0">
                <a:solidFill>
                  <a:srgbClr val="FF0000"/>
                </a:solidFill>
              </a:rPr>
              <a:t>sender</a:t>
            </a:r>
            <a:r>
              <a:rPr lang="en-US" altLang="zh-TW" sz="3100" dirty="0"/>
              <a:t> (</a:t>
            </a:r>
            <a:r>
              <a:rPr lang="en-US" altLang="zh-TW" sz="3100" dirty="0" err="1"/>
              <a:t>src</a:t>
            </a:r>
            <a:r>
              <a:rPr lang="en-US" altLang="zh-TW" sz="3100" dirty="0"/>
              <a:t>) and </a:t>
            </a:r>
            <a:r>
              <a:rPr lang="en-US" altLang="zh-TW" sz="3100" dirty="0">
                <a:solidFill>
                  <a:srgbClr val="FF0000"/>
                </a:solidFill>
              </a:rPr>
              <a:t>receiver</a:t>
            </a:r>
            <a:r>
              <a:rPr lang="en-US" altLang="zh-TW" sz="3100" dirty="0"/>
              <a:t> (destination)</a:t>
            </a:r>
          </a:p>
          <a:p>
            <a:pPr lvl="1"/>
            <a:r>
              <a:rPr lang="en-US" altLang="zh-TW" sz="3100" dirty="0"/>
              <a:t>Example: </a:t>
            </a:r>
            <a:r>
              <a:rPr lang="en-US" altLang="zh-TW" sz="3100" dirty="0" smtClean="0">
                <a:solidFill>
                  <a:srgbClr val="FF0000"/>
                </a:solidFill>
              </a:rPr>
              <a:t>pipes</a:t>
            </a:r>
            <a:r>
              <a:rPr lang="en-US" altLang="zh-TW" sz="3100" dirty="0"/>
              <a:t>, </a:t>
            </a:r>
            <a:r>
              <a:rPr lang="en-US" altLang="zh-TW" sz="3100" dirty="0" smtClean="0">
                <a:solidFill>
                  <a:srgbClr val="FF0000"/>
                </a:solidFill>
              </a:rPr>
              <a:t>sockets</a:t>
            </a:r>
            <a:endParaRPr lang="en-US" altLang="zh-TW" sz="3100" dirty="0">
              <a:solidFill>
                <a:srgbClr val="FF0000"/>
              </a:solidFill>
            </a:endParaRPr>
          </a:p>
          <a:p>
            <a:r>
              <a:rPr lang="en-US" altLang="zh-TW" sz="3600" dirty="0"/>
              <a:t>Advantages:</a:t>
            </a:r>
          </a:p>
          <a:p>
            <a:pPr lvl="1"/>
            <a:r>
              <a:rPr lang="en-US" altLang="zh-TW" sz="3000" dirty="0"/>
              <a:t>Makes sharing </a:t>
            </a:r>
            <a:r>
              <a:rPr lang="en-US" altLang="zh-TW" sz="3000" dirty="0" smtClean="0"/>
              <a:t>explicit (readability)</a:t>
            </a:r>
            <a:endParaRPr lang="en-US" altLang="zh-TW" sz="3000" dirty="0"/>
          </a:p>
          <a:p>
            <a:pPr lvl="1"/>
            <a:r>
              <a:rPr lang="en-US" altLang="zh-TW" sz="3000" dirty="0"/>
              <a:t>Improves modularity (narrow interface)</a:t>
            </a:r>
          </a:p>
          <a:p>
            <a:r>
              <a:rPr lang="en-US" altLang="zh-TW" sz="3600" dirty="0" smtClean="0"/>
              <a:t>Disadvantages</a:t>
            </a:r>
            <a:r>
              <a:rPr lang="en-US" altLang="zh-TW" sz="3600" dirty="0"/>
              <a:t>:</a:t>
            </a:r>
          </a:p>
          <a:p>
            <a:pPr lvl="1"/>
            <a:r>
              <a:rPr lang="en-US" altLang="zh-TW" sz="3000" dirty="0"/>
              <a:t>Performance overhead to copy messages</a:t>
            </a:r>
          </a:p>
          <a:p>
            <a:r>
              <a:rPr lang="en-US" altLang="zh-TW" sz="3600" dirty="0"/>
              <a:t>Issues:</a:t>
            </a:r>
          </a:p>
          <a:p>
            <a:pPr lvl="1"/>
            <a:r>
              <a:rPr lang="en-US" altLang="zh-TW" sz="3000" dirty="0"/>
              <a:t>How to </a:t>
            </a:r>
            <a:r>
              <a:rPr lang="en-US" altLang="zh-TW" sz="3000" dirty="0">
                <a:solidFill>
                  <a:srgbClr val="FF0000"/>
                </a:solidFill>
              </a:rPr>
              <a:t>name</a:t>
            </a:r>
            <a:r>
              <a:rPr lang="en-US" altLang="zh-TW" sz="3000" dirty="0"/>
              <a:t> source and destination?</a:t>
            </a:r>
          </a:p>
          <a:p>
            <a:pPr lvl="2"/>
            <a:r>
              <a:rPr lang="en-US" altLang="zh-TW" sz="2600" dirty="0" smtClean="0"/>
              <a:t>One </a:t>
            </a:r>
            <a:r>
              <a:rPr lang="en-US" altLang="zh-TW" sz="2600" dirty="0"/>
              <a:t>process, set of processes, or mailbox (port)</a:t>
            </a:r>
          </a:p>
          <a:p>
            <a:pPr lvl="1"/>
            <a:r>
              <a:rPr lang="en-US" altLang="zh-TW" sz="3000" dirty="0"/>
              <a:t>Does </a:t>
            </a:r>
            <a:r>
              <a:rPr lang="en-US" altLang="zh-TW" sz="3000" dirty="0" smtClean="0"/>
              <a:t>the sending </a:t>
            </a:r>
            <a:r>
              <a:rPr lang="en-US" altLang="zh-TW" sz="3000" dirty="0"/>
              <a:t>process wait (I.e., block) for </a:t>
            </a:r>
            <a:r>
              <a:rPr lang="en-US" altLang="zh-TW" sz="3000" dirty="0" smtClean="0"/>
              <a:t>the receiver</a:t>
            </a:r>
            <a:r>
              <a:rPr lang="en-US" altLang="zh-TW" sz="3000" dirty="0"/>
              <a:t>?</a:t>
            </a:r>
          </a:p>
          <a:p>
            <a:pPr lvl="2"/>
            <a:r>
              <a:rPr lang="en-US" altLang="zh-TW" sz="2600" dirty="0">
                <a:solidFill>
                  <a:srgbClr val="FF0000"/>
                </a:solidFill>
              </a:rPr>
              <a:t>Blocking</a:t>
            </a:r>
            <a:r>
              <a:rPr lang="en-US" altLang="zh-TW" sz="2600" dirty="0"/>
              <a:t>: Slows down </a:t>
            </a:r>
            <a:r>
              <a:rPr lang="en-US" altLang="zh-TW" sz="2600" dirty="0" smtClean="0"/>
              <a:t>the sender</a:t>
            </a:r>
            <a:endParaRPr lang="en-US" altLang="zh-TW" sz="2600" dirty="0"/>
          </a:p>
          <a:p>
            <a:pPr lvl="2"/>
            <a:r>
              <a:rPr lang="en-US" altLang="zh-TW" sz="2600" dirty="0"/>
              <a:t>Non-blocking: Requires </a:t>
            </a:r>
            <a:r>
              <a:rPr lang="en-US" altLang="zh-TW" sz="2600" dirty="0">
                <a:solidFill>
                  <a:srgbClr val="FF0000"/>
                </a:solidFill>
              </a:rPr>
              <a:t>buffering</a:t>
            </a:r>
            <a:r>
              <a:rPr lang="en-US" altLang="zh-TW" sz="2600" dirty="0"/>
              <a:t> between </a:t>
            </a:r>
            <a:r>
              <a:rPr lang="en-US" altLang="zh-TW" sz="2600" dirty="0" smtClean="0"/>
              <a:t>the sender </a:t>
            </a:r>
            <a:r>
              <a:rPr lang="en-US" altLang="zh-TW" sz="2600" dirty="0"/>
              <a:t>and </a:t>
            </a:r>
            <a:r>
              <a:rPr lang="en-US" altLang="zh-TW" sz="2600" dirty="0" smtClean="0"/>
              <a:t>the receiver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209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3056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>
                <a:ea typeface="新細明體" panose="02020500000000000000" pitchFamily="18" charset="-120"/>
              </a:rPr>
              <a:t>Unicast vs. Multicast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41085" y="1790773"/>
            <a:ext cx="7896780" cy="411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1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en-US" altLang="zh-TW" dirty="0" smtClean="0"/>
              <a:t>Message Passing </a:t>
            </a:r>
            <a:r>
              <a:rPr lang="en-US" altLang="zh-TW" dirty="0">
                <a:ea typeface="新細明體" panose="02020500000000000000" pitchFamily="18" charset="-120"/>
                <a:cs typeface="Times New Roman" panose="02020603050405020304" pitchFamily="18" charset="0"/>
              </a:rPr>
              <a:t>in basic HTTP 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17856" y="1790773"/>
            <a:ext cx="7758600" cy="4114653"/>
          </a:xfrm>
          <a:prstGeom prst="rect">
            <a:avLst/>
          </a:prstGeom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46200" y="6156325"/>
            <a:ext cx="714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ea typeface="新細明體" panose="02020500000000000000" pitchFamily="18" charset="-120"/>
              </a:rPr>
              <a:t>Processing order: C1, S1, C2, S2, S3, C3, C4, S4 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6372200" y="2333779"/>
            <a:ext cx="2520280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Operations in server:</a:t>
            </a:r>
          </a:p>
          <a:p>
            <a:r>
              <a:rPr lang="en-US" altLang="zh-TW" dirty="0" smtClean="0"/>
              <a:t>S1: accept connection</a:t>
            </a:r>
          </a:p>
          <a:p>
            <a:r>
              <a:rPr lang="en-US" altLang="zh-TW" dirty="0" smtClean="0"/>
              <a:t>S2: receive request</a:t>
            </a:r>
          </a:p>
          <a:p>
            <a:r>
              <a:rPr lang="en-US" altLang="zh-TW" dirty="0" smtClean="0"/>
              <a:t>S3: send response</a:t>
            </a:r>
          </a:p>
          <a:p>
            <a:r>
              <a:rPr lang="en-US" altLang="zh-TW" dirty="0" smtClean="0"/>
              <a:t>S4: disconnect</a:t>
            </a:r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8" name="文字方塊 7"/>
          <p:cNvSpPr txBox="1"/>
          <p:nvPr/>
        </p:nvSpPr>
        <p:spPr>
          <a:xfrm>
            <a:off x="6372200" y="4327936"/>
            <a:ext cx="2448272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Operations in browser:</a:t>
            </a:r>
          </a:p>
          <a:p>
            <a:r>
              <a:rPr lang="en-US" altLang="zh-TW" dirty="0" smtClean="0"/>
              <a:t>C1: make connection</a:t>
            </a:r>
          </a:p>
          <a:p>
            <a:r>
              <a:rPr lang="en-US" altLang="zh-TW" dirty="0" smtClean="0"/>
              <a:t>C2: send request</a:t>
            </a:r>
          </a:p>
          <a:p>
            <a:r>
              <a:rPr lang="en-US" altLang="zh-TW" dirty="0" smtClean="0"/>
              <a:t>C3: receive response</a:t>
            </a:r>
          </a:p>
          <a:p>
            <a:r>
              <a:rPr lang="en-US" altLang="zh-TW" dirty="0" smtClean="0"/>
              <a:t>C4: disconnect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284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/>
              <a:t>Naming in Message Passing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9036496" cy="4853136"/>
          </a:xfrm>
        </p:spPr>
        <p:txBody>
          <a:bodyPr>
            <a:normAutofit/>
          </a:bodyPr>
          <a:lstStyle/>
          <a:p>
            <a:r>
              <a:rPr lang="en-US" altLang="zh-TW" dirty="0">
                <a:ea typeface="新細明體" panose="02020500000000000000" pitchFamily="18" charset="-120"/>
              </a:rPr>
              <a:t>Direct </a:t>
            </a:r>
            <a:r>
              <a:rPr lang="en-US" altLang="zh-TW" dirty="0" smtClean="0">
                <a:ea typeface="新細明體" panose="02020500000000000000" pitchFamily="18" charset="-120"/>
              </a:rPr>
              <a:t>channel: 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unique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process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identifiers </a:t>
            </a:r>
            <a:r>
              <a:rPr lang="en-US" altLang="zh-TW" dirty="0" smtClean="0">
                <a:ea typeface="新細明體" panose="02020500000000000000" pitchFamily="18" charset="-120"/>
              </a:rPr>
              <a:t>are </a:t>
            </a:r>
            <a:r>
              <a:rPr lang="en-US" altLang="zh-TW" dirty="0">
                <a:ea typeface="新細明體" panose="02020500000000000000" pitchFamily="18" charset="-120"/>
              </a:rPr>
              <a:t>used for </a:t>
            </a:r>
            <a:r>
              <a:rPr lang="en-US" altLang="zh-TW" dirty="0" smtClean="0">
                <a:ea typeface="新細明體" panose="02020500000000000000" pitchFamily="18" charset="-120"/>
              </a:rPr>
              <a:t>source and destination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It </a:t>
            </a:r>
            <a:r>
              <a:rPr lang="en-US" altLang="zh-TW" dirty="0">
                <a:ea typeface="新細明體" panose="02020500000000000000" pitchFamily="18" charset="-120"/>
              </a:rPr>
              <a:t>might be impossible to specify the source ahead of time (e.g., a print server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  <a:endParaRPr lang="en-US" altLang="zh-TW" dirty="0">
              <a:ea typeface="新細明體" panose="02020500000000000000" pitchFamily="18" charset="-120"/>
            </a:endParaRPr>
          </a:p>
          <a:p>
            <a:r>
              <a:rPr lang="en-US" altLang="zh-TW" dirty="0">
                <a:ea typeface="新細明體" panose="02020500000000000000" pitchFamily="18" charset="-120"/>
              </a:rPr>
              <a:t>Indirect </a:t>
            </a:r>
            <a:r>
              <a:rPr lang="en-US" altLang="zh-TW" dirty="0" smtClean="0">
                <a:ea typeface="新細明體" panose="02020500000000000000" pitchFamily="18" charset="-120"/>
              </a:rPr>
              <a:t>channel </a:t>
            </a:r>
            <a:r>
              <a:rPr lang="en-US" altLang="zh-TW" dirty="0">
                <a:ea typeface="新細明體" panose="02020500000000000000" pitchFamily="18" charset="-120"/>
              </a:rPr>
              <a:t>(more convenient): 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M</a:t>
            </a:r>
            <a:r>
              <a:rPr lang="en-US" altLang="zh-TW" dirty="0" smtClean="0">
                <a:ea typeface="新細明體" panose="02020500000000000000" pitchFamily="18" charset="-120"/>
              </a:rPr>
              <a:t>essages </a:t>
            </a:r>
            <a:r>
              <a:rPr lang="en-US" altLang="zh-TW" dirty="0">
                <a:ea typeface="新細明體" panose="02020500000000000000" pitchFamily="18" charset="-120"/>
              </a:rPr>
              <a:t>are sent to a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shared mailbox </a:t>
            </a:r>
            <a:r>
              <a:rPr lang="en-US" altLang="zh-TW" dirty="0">
                <a:ea typeface="新細明體" panose="02020500000000000000" pitchFamily="18" charset="-120"/>
              </a:rPr>
              <a:t>which consists of a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queue</a:t>
            </a:r>
            <a:r>
              <a:rPr lang="en-US" altLang="zh-TW" dirty="0">
                <a:ea typeface="新細明體" panose="02020500000000000000" pitchFamily="18" charset="-120"/>
              </a:rPr>
              <a:t> of </a:t>
            </a:r>
            <a:r>
              <a:rPr lang="en-US" altLang="zh-TW" dirty="0" smtClean="0">
                <a:ea typeface="新細明體" panose="02020500000000000000" pitchFamily="18" charset="-120"/>
              </a:rPr>
              <a:t>messages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Senders </a:t>
            </a:r>
            <a:r>
              <a:rPr lang="en-US" altLang="zh-TW" dirty="0">
                <a:ea typeface="新細明體" panose="02020500000000000000" pitchFamily="18" charset="-120"/>
              </a:rPr>
              <a:t>place messages in the mailbox, receivers pick them </a:t>
            </a:r>
            <a:r>
              <a:rPr lang="en-US" altLang="zh-TW" dirty="0" smtClean="0">
                <a:ea typeface="新細明體" panose="02020500000000000000" pitchFamily="18" charset="-120"/>
              </a:rPr>
              <a:t>up</a:t>
            </a:r>
            <a:endParaRPr lang="en-US" altLang="zh-TW" dirty="0">
              <a:ea typeface="新細明體" panose="02020500000000000000" pitchFamily="18" charset="-120"/>
            </a:endParaRPr>
          </a:p>
          <a:p>
            <a:pPr>
              <a:lnSpc>
                <a:spcPct val="90000"/>
              </a:lnSpc>
              <a:defRPr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611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1691</Words>
  <Application>Microsoft Office PowerPoint</Application>
  <PresentationFormat>如螢幕大小 (4:3)</PresentationFormat>
  <Paragraphs>213</Paragraphs>
  <Slides>24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24</vt:i4>
      </vt:variant>
    </vt:vector>
  </HeadingPairs>
  <TitlesOfParts>
    <vt:vector size="35" baseType="lpstr">
      <vt:lpstr>微軟正黑體</vt:lpstr>
      <vt:lpstr>新細明體</vt:lpstr>
      <vt:lpstr>Arial</vt:lpstr>
      <vt:lpstr>Franklin Gothic Book</vt:lpstr>
      <vt:lpstr>Perpetua</vt:lpstr>
      <vt:lpstr>Times New Roman</vt:lpstr>
      <vt:lpstr>Wingdings</vt:lpstr>
      <vt:lpstr>Wingdings 2</vt:lpstr>
      <vt:lpstr>4_公正</vt:lpstr>
      <vt:lpstr>5_公正</vt:lpstr>
      <vt:lpstr>公正</vt:lpstr>
      <vt:lpstr>Network Programming: Inter-Process Communications</vt:lpstr>
      <vt:lpstr>Cooperating Processes</vt:lpstr>
      <vt:lpstr>IPC Models</vt:lpstr>
      <vt:lpstr>Purposes for IPC</vt:lpstr>
      <vt:lpstr>IPC – Shared Memory</vt:lpstr>
      <vt:lpstr>IPC – Message Passing</vt:lpstr>
      <vt:lpstr>Unicast vs. Multicast</vt:lpstr>
      <vt:lpstr>Message Passing in basic HTTP </vt:lpstr>
      <vt:lpstr>Naming in Message Passing</vt:lpstr>
      <vt:lpstr>Direct Channel</vt:lpstr>
      <vt:lpstr>Indirect Channel</vt:lpstr>
      <vt:lpstr>Message Passing IPCs </vt:lpstr>
      <vt:lpstr>Pipes</vt:lpstr>
      <vt:lpstr>Creating pipes in Linux</vt:lpstr>
      <vt:lpstr>An Example of Pipe</vt:lpstr>
      <vt:lpstr>The pipe </vt:lpstr>
      <vt:lpstr>FIFOs</vt:lpstr>
      <vt:lpstr>Creating FIFOs in Lunix</vt:lpstr>
      <vt:lpstr>Working with FIFO in a Shell</vt:lpstr>
      <vt:lpstr>Sockets</vt:lpstr>
      <vt:lpstr>Socket Concepts</vt:lpstr>
      <vt:lpstr>Socket Namespaces</vt:lpstr>
      <vt:lpstr>Socket Protocols</vt:lpstr>
      <vt:lpstr>The Socket System Calls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163</cp:revision>
  <dcterms:created xsi:type="dcterms:W3CDTF">2009-09-21T01:12:33Z</dcterms:created>
  <dcterms:modified xsi:type="dcterms:W3CDTF">2024-08-19T06:26:05Z</dcterms:modified>
</cp:coreProperties>
</file>