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16"/>
  </p:notesMasterIdLst>
  <p:sldIdLst>
    <p:sldId id="256" r:id="rId4"/>
    <p:sldId id="286" r:id="rId5"/>
    <p:sldId id="292" r:id="rId6"/>
    <p:sldId id="293" r:id="rId7"/>
    <p:sldId id="296" r:id="rId8"/>
    <p:sldId id="294" r:id="rId9"/>
    <p:sldId id="295" r:id="rId10"/>
    <p:sldId id="297" r:id="rId11"/>
    <p:sldId id="298" r:id="rId12"/>
    <p:sldId id="301" r:id="rId13"/>
    <p:sldId id="299" r:id="rId14"/>
    <p:sldId id="300" r:id="rId1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8FC928-72EE-464F-BC38-B4632756C9EE}" type="datetimeFigureOut">
              <a:rPr lang="zh-TW" altLang="en-US"/>
              <a:pPr>
                <a:defRPr/>
              </a:pPr>
              <a:t>2022/11/14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676536-6B7D-46DE-95D7-3DD0ACF4DB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04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CB1B1-1809-4C5B-B10D-D56A7FED31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87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71B1-7C88-4BC8-A518-24B159CE008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974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6C93A-7BBE-44E5-BDAB-7156FDE321E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1833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D2B4-E862-438E-9790-CDD4659E5B5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12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358C2-AF4F-4DA6-BDBC-2C6B60C74D5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74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D52A-3251-4F2A-965A-68697340EB9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053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3BFBC-5F56-4283-B299-4DE386FC81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7497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16F7E-6462-4EBB-AC7C-57D2A1527BC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93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F2A4-614B-4CDF-B57C-19AD2CC91C2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212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8C1DE-C343-45A7-98A2-D4A0CA8D1B3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143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B438A-DA91-4030-A901-6756B18B2BA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01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3C270-138C-42DF-BA7F-31BECF9A9D4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585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856F6-89E5-4EB4-8B94-2E384E0429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4344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C0EB8-BC90-40E1-8EEA-0FC09F0EB43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90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0B9F2-E97D-48AD-9AF0-363D7651E3C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51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4EAC2-EC43-4CA0-BCF9-B1DA03845B2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3711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6F714-468D-45C8-A116-4CD3D030CEB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638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0860-0040-4170-9093-2398FA10A3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238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01254-25D6-439E-BDBC-326C8D468B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93328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743E6-03A6-4062-A2F9-A8CB67EA79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667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56BC5-B4A1-4832-9556-DE3ECA9BC2E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6153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2B0C5-6FC9-44D5-BF55-5F5C805708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066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C126F-E9D4-4779-B5E6-E6821E897C3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0925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02423-93F9-4C8F-A1C5-744BE3352F8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4320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D2BA9-7A74-4D25-A98B-BA166E1C76F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74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71CD-6FCB-48D1-A58B-126B35190E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8845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D375B-07BA-448A-B2BF-AAF8798B13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75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3A61E-6E50-47C5-A571-1BEA1FBBB6D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58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E5B3A-745C-4BDD-A569-4E3A2C7663D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431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72F18-AD83-40E9-AFC0-EAB75D45B4F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37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21CF-3A74-41EE-8645-B20E4A2056F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20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D5D20-8F2C-4DD5-AE70-A881BBC0AA8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05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9C9D-1EC0-4BF1-9C08-0ED99A350A7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027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5D98EF3-68B0-4BE5-A804-4F06DFD0AF0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 w="19050" cap="sq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kumimoji="0" lang="en-US" altLang="zh-TW" sz="2400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924F783D-3DC7-4B21-9FC9-06AEAAF25AF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D3C4E825-B7C8-40C0-A68F-A0BB2DAA503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TCPechod-preallocate.txt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TCPechod-delayed.txt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214313" y="1196752"/>
            <a:ext cx="8929687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Management of Server Concurrency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0040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new main()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1436578"/>
            <a:ext cx="8784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i</a:t>
            </a:r>
            <a:r>
              <a:rPr lang="en-US" altLang="zh-TW" sz="1600" b="1" dirty="0" smtClean="0"/>
              <a:t>nt main(int </a:t>
            </a:r>
            <a:r>
              <a:rPr lang="en-US" altLang="zh-TW" sz="1600" b="1" dirty="0" err="1"/>
              <a:t>argc</a:t>
            </a:r>
            <a:r>
              <a:rPr lang="en-US" altLang="zh-TW" sz="1600" b="1" dirty="0"/>
              <a:t>, char *</a:t>
            </a:r>
            <a:r>
              <a:rPr lang="en-US" altLang="zh-TW" sz="1600" b="1" dirty="0" err="1"/>
              <a:t>argv</a:t>
            </a:r>
            <a:r>
              <a:rPr lang="en-US" altLang="zh-TW" sz="1600" b="1" dirty="0" smtClean="0"/>
              <a:t>[])</a:t>
            </a:r>
          </a:p>
          <a:p>
            <a:r>
              <a:rPr lang="en-US" altLang="zh-TW" sz="1600" b="1" dirty="0" smtClean="0"/>
              <a:t>{     char</a:t>
            </a:r>
            <a:r>
              <a:rPr lang="en-US" altLang="zh-TW" sz="1600" b="1" dirty="0"/>
              <a:t>	*service = "7451";	/* service name or port number	*/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</a:t>
            </a:r>
            <a:r>
              <a:rPr lang="en-US" altLang="zh-TW" sz="1600" b="1" dirty="0" err="1" smtClean="0"/>
              <a:t>struct</a:t>
            </a:r>
            <a:r>
              <a:rPr lang="en-US" altLang="zh-TW" sz="1600" b="1" dirty="0" smtClean="0"/>
              <a:t> </a:t>
            </a:r>
            <a:r>
              <a:rPr lang="en-US" altLang="zh-TW" sz="1600" b="1" dirty="0" err="1" smtClean="0"/>
              <a:t>sockaddr_in</a:t>
            </a:r>
            <a:r>
              <a:rPr lang="en-US" altLang="zh-TW" sz="1600" b="1" dirty="0" smtClean="0"/>
              <a:t> </a:t>
            </a:r>
            <a:r>
              <a:rPr lang="en-US" altLang="zh-TW" sz="1600" b="1" dirty="0" err="1"/>
              <a:t>fsin</a:t>
            </a:r>
            <a:r>
              <a:rPr lang="en-US" altLang="zh-TW" sz="1600" b="1" dirty="0"/>
              <a:t>;	/* the address of a client	*/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unsigned </a:t>
            </a:r>
            <a:r>
              <a:rPr lang="en-US" altLang="zh-TW" sz="1600" b="1" dirty="0"/>
              <a:t>int	</a:t>
            </a:r>
            <a:r>
              <a:rPr lang="en-US" altLang="zh-TW" sz="1600" b="1" dirty="0" err="1"/>
              <a:t>alen</a:t>
            </a:r>
            <a:r>
              <a:rPr lang="en-US" altLang="zh-TW" sz="1600" b="1" dirty="0"/>
              <a:t>;		/* length of client's address	*/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(</a:t>
            </a:r>
            <a:r>
              <a:rPr lang="en-US" altLang="zh-TW" sz="1600" b="1" dirty="0"/>
              <a:t>void) signal(SIGCHLD, reaper1);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(void</a:t>
            </a:r>
            <a:r>
              <a:rPr lang="en-US" altLang="zh-TW" sz="1600" b="1" dirty="0"/>
              <a:t>) signal(SIGALRM, reaper);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</a:t>
            </a:r>
            <a:r>
              <a:rPr lang="en-US" altLang="zh-TW" sz="1600" b="1" dirty="0" err="1" smtClean="0"/>
              <a:t>msock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</a:t>
            </a:r>
            <a:r>
              <a:rPr lang="en-US" altLang="zh-TW" sz="1600" b="1" dirty="0" err="1"/>
              <a:t>passiveTCP</a:t>
            </a:r>
            <a:r>
              <a:rPr lang="en-US" altLang="zh-TW" sz="1600" b="1" dirty="0"/>
              <a:t>(service, </a:t>
            </a:r>
            <a:r>
              <a:rPr lang="en-US" altLang="zh-TW" sz="1600" b="1" dirty="0" smtClean="0"/>
              <a:t>QLEN</a:t>
            </a:r>
            <a:r>
              <a:rPr lang="en-US" altLang="zh-TW" sz="1600" b="1" dirty="0"/>
              <a:t>(</a:t>
            </a:r>
            <a:r>
              <a:rPr lang="en-US" altLang="zh-TW" sz="1600" b="1" dirty="0" smtClean="0"/>
              <a:t>);</a:t>
            </a:r>
            <a:r>
              <a:rPr lang="en-US" altLang="zh-TW" sz="1600" b="1" dirty="0"/>
              <a:t>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</a:t>
            </a:r>
            <a:r>
              <a:rPr lang="en-US" altLang="zh-TW" sz="1600" b="1" dirty="0" err="1" smtClean="0"/>
              <a:t>mpid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</a:t>
            </a:r>
            <a:r>
              <a:rPr lang="en-US" altLang="zh-TW" sz="1600" b="1" dirty="0" err="1"/>
              <a:t>getpid</a:t>
            </a:r>
            <a:r>
              <a:rPr lang="en-US" altLang="zh-TW" sz="1600" b="1" dirty="0"/>
              <a:t>();  	/* record </a:t>
            </a:r>
            <a:r>
              <a:rPr lang="en-US" altLang="zh-TW" sz="1600" b="1" dirty="0" err="1"/>
              <a:t>pid</a:t>
            </a:r>
            <a:r>
              <a:rPr lang="en-US" altLang="zh-TW" sz="1600" b="1" dirty="0"/>
              <a:t> of the master  */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while </a:t>
            </a:r>
            <a:r>
              <a:rPr lang="en-US" altLang="zh-TW" sz="1600" b="1" dirty="0"/>
              <a:t>(1) {	    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err="1" smtClean="0"/>
              <a:t>alen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</a:t>
            </a:r>
            <a:r>
              <a:rPr lang="en-US" altLang="zh-TW" sz="1600" b="1" dirty="0" err="1"/>
              <a:t>sizeof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fsin</a:t>
            </a:r>
            <a:r>
              <a:rPr lang="en-US" altLang="zh-TW" sz="1600" b="1" dirty="0"/>
              <a:t>);	    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if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setjump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JumpBuffer</a:t>
            </a:r>
            <a:r>
              <a:rPr lang="en-US" altLang="zh-TW" sz="1600" b="1" dirty="0"/>
              <a:t>) == 0){  // save the current state in </a:t>
            </a:r>
            <a:r>
              <a:rPr lang="en-US" altLang="zh-TW" sz="1600" b="1" dirty="0" err="1" smtClean="0"/>
              <a:t>JumpBuffer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</a:t>
            </a:r>
            <a:r>
              <a:rPr lang="en-US" altLang="zh-TW" sz="1600" b="1" dirty="0" err="1" smtClean="0"/>
              <a:t>ssock</a:t>
            </a:r>
            <a:r>
              <a:rPr lang="en-US" altLang="zh-TW" sz="1600" b="1" dirty="0" smtClean="0"/>
              <a:t> </a:t>
            </a:r>
            <a:r>
              <a:rPr lang="en-US" altLang="zh-TW" sz="1600" b="1" dirty="0"/>
              <a:t>= accept(</a:t>
            </a:r>
            <a:r>
              <a:rPr lang="en-US" altLang="zh-TW" sz="1600" b="1" dirty="0" err="1"/>
              <a:t>msock</a:t>
            </a:r>
            <a:r>
              <a:rPr lang="en-US" altLang="zh-TW" sz="1600" b="1" dirty="0"/>
              <a:t>, (</a:t>
            </a:r>
            <a:r>
              <a:rPr lang="en-US" altLang="zh-TW" sz="1600" b="1" dirty="0" err="1"/>
              <a:t>struct</a:t>
            </a:r>
            <a:r>
              <a:rPr lang="en-US" altLang="zh-TW" sz="1600" b="1" dirty="0"/>
              <a:t> </a:t>
            </a:r>
            <a:r>
              <a:rPr lang="en-US" altLang="zh-TW" sz="1600" b="1" dirty="0" err="1"/>
              <a:t>sockaddr</a:t>
            </a:r>
            <a:r>
              <a:rPr lang="en-US" altLang="zh-TW" sz="1600" b="1" dirty="0"/>
              <a:t> *)&amp;</a:t>
            </a:r>
            <a:r>
              <a:rPr lang="en-US" altLang="zh-TW" sz="1600" b="1" dirty="0" err="1"/>
              <a:t>fsin</a:t>
            </a:r>
            <a:r>
              <a:rPr lang="en-US" altLang="zh-TW" sz="1600" b="1" dirty="0"/>
              <a:t>, &amp;</a:t>
            </a:r>
            <a:r>
              <a:rPr lang="en-US" altLang="zh-TW" sz="1600" b="1" dirty="0" err="1"/>
              <a:t>alen</a:t>
            </a:r>
            <a:r>
              <a:rPr lang="en-US" altLang="zh-TW" sz="1600" b="1" dirty="0" smtClean="0"/>
              <a:t>);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if 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ssock</a:t>
            </a:r>
            <a:r>
              <a:rPr lang="en-US" altLang="zh-TW" sz="1600" b="1" dirty="0"/>
              <a:t> &lt; 0) {	</a:t>
            </a:r>
            <a:endParaRPr lang="en-US" altLang="zh-TW" sz="1600" b="1" dirty="0" smtClean="0"/>
          </a:p>
          <a:p>
            <a:r>
              <a:rPr lang="en-US" altLang="zh-TW" sz="1600" b="1" dirty="0"/>
              <a:t>		if (</a:t>
            </a:r>
            <a:r>
              <a:rPr lang="en-US" altLang="zh-TW" sz="1600" b="1" dirty="0" err="1"/>
              <a:t>errno</a:t>
            </a:r>
            <a:r>
              <a:rPr lang="en-US" altLang="zh-TW" sz="1600" b="1" dirty="0"/>
              <a:t> == </a:t>
            </a:r>
            <a:r>
              <a:rPr lang="en-US" altLang="zh-TW" sz="1600" b="1" dirty="0" smtClean="0"/>
              <a:t>EINTR)  continue</a:t>
            </a:r>
            <a:r>
              <a:rPr lang="en-US" altLang="zh-TW" sz="1600" b="1" dirty="0"/>
              <a:t>;			</a:t>
            </a:r>
            <a:r>
              <a:rPr lang="en-US" altLang="zh-TW" sz="1600" b="1" dirty="0" smtClean="0"/>
              <a:t>			</a:t>
            </a:r>
            <a:r>
              <a:rPr lang="en-US" altLang="zh-TW" sz="1600" b="1" dirty="0" err="1" smtClean="0"/>
              <a:t>errexit</a:t>
            </a:r>
            <a:r>
              <a:rPr lang="en-US" altLang="zh-TW" sz="1600" b="1" dirty="0"/>
              <a:t>("accept: %s\n", </a:t>
            </a:r>
            <a:r>
              <a:rPr lang="en-US" altLang="zh-TW" sz="1600" b="1" dirty="0" err="1"/>
              <a:t>strerror</a:t>
            </a:r>
            <a:r>
              <a:rPr lang="en-US" altLang="zh-TW" sz="1600" b="1" dirty="0"/>
              <a:t>(</a:t>
            </a:r>
            <a:r>
              <a:rPr lang="en-US" altLang="zh-TW" sz="1600" b="1" dirty="0" err="1"/>
              <a:t>errno</a:t>
            </a:r>
            <a:r>
              <a:rPr lang="en-US" altLang="zh-TW" sz="1600" b="1" dirty="0" smtClean="0"/>
              <a:t>));</a:t>
            </a:r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}</a:t>
            </a:r>
            <a:r>
              <a:rPr lang="en-US" altLang="zh-TW" sz="1600" b="1" dirty="0"/>
              <a:t>		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      </a:t>
            </a:r>
            <a:r>
              <a:rPr lang="en-US" altLang="zh-TW" sz="1600" b="1" dirty="0" err="1" smtClean="0"/>
              <a:t>TCPechod</a:t>
            </a:r>
            <a:r>
              <a:rPr lang="en-US" altLang="zh-TW" sz="1600" b="1" dirty="0" smtClean="0"/>
              <a:t>(</a:t>
            </a:r>
            <a:r>
              <a:rPr lang="en-US" altLang="zh-TW" sz="1600" b="1" dirty="0" err="1" smtClean="0"/>
              <a:t>ssock</a:t>
            </a:r>
            <a:r>
              <a:rPr lang="en-US" altLang="zh-TW" sz="1600" b="1" dirty="0"/>
              <a:t>);	    </a:t>
            </a:r>
            <a:endParaRPr lang="en-US" altLang="zh-TW" sz="1600" b="1" dirty="0" smtClean="0"/>
          </a:p>
          <a:p>
            <a:r>
              <a:rPr lang="en-US" altLang="zh-TW" sz="1600" b="1" dirty="0"/>
              <a:t>	</a:t>
            </a:r>
            <a:r>
              <a:rPr lang="en-US" altLang="zh-TW" sz="1600" b="1" dirty="0" smtClean="0"/>
              <a:t>}</a:t>
            </a:r>
            <a:r>
              <a:rPr lang="en-US" altLang="zh-TW" sz="1600" b="1" dirty="0"/>
              <a:t>	</a:t>
            </a:r>
            <a:endParaRPr lang="en-US" altLang="zh-TW" sz="1600" b="1" dirty="0" smtClean="0"/>
          </a:p>
          <a:p>
            <a:r>
              <a:rPr lang="en-US" altLang="zh-TW" sz="1600" b="1" dirty="0"/>
              <a:t> </a:t>
            </a:r>
            <a:r>
              <a:rPr lang="en-US" altLang="zh-TW" sz="1600" b="1" dirty="0" smtClean="0"/>
              <a:t>     }</a:t>
            </a:r>
          </a:p>
          <a:p>
            <a:r>
              <a:rPr lang="en-US" altLang="zh-TW" sz="1600" b="1" dirty="0" smtClean="0"/>
              <a:t>}</a:t>
            </a:r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9373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new </a:t>
            </a:r>
            <a:r>
              <a:rPr lang="en-US" altLang="zh-TW" dirty="0" err="1" smtClean="0"/>
              <a:t>TCPechod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9512" y="1406381"/>
            <a:ext cx="871296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/>
              <a:t>i</a:t>
            </a:r>
            <a:r>
              <a:rPr lang="en-US" altLang="zh-TW" sz="1400" b="1" dirty="0" smtClean="0"/>
              <a:t>nt </a:t>
            </a:r>
            <a:r>
              <a:rPr lang="en-US" altLang="zh-TW" sz="1400" b="1" dirty="0" err="1" smtClean="0"/>
              <a:t>TCPechod</a:t>
            </a:r>
            <a:r>
              <a:rPr lang="en-US" altLang="zh-TW" sz="1400" b="1" dirty="0" smtClean="0"/>
              <a:t>(int </a:t>
            </a:r>
            <a:r>
              <a:rPr lang="en-US" altLang="zh-TW" sz="1400" b="1" dirty="0" err="1"/>
              <a:t>fd</a:t>
            </a:r>
            <a:r>
              <a:rPr lang="en-US" altLang="zh-TW" sz="1400" b="1" dirty="0" smtClean="0"/>
              <a:t>)</a:t>
            </a:r>
          </a:p>
          <a:p>
            <a:r>
              <a:rPr lang="en-US" altLang="zh-TW" sz="1400" b="1" dirty="0" smtClean="0"/>
              <a:t>{     char</a:t>
            </a:r>
            <a:r>
              <a:rPr lang="en-US" altLang="zh-TW" sz="1400" b="1" dirty="0"/>
              <a:t>	</a:t>
            </a:r>
            <a:r>
              <a:rPr lang="en-US" altLang="zh-TW" sz="1400" b="1" dirty="0" err="1"/>
              <a:t>buf</a:t>
            </a:r>
            <a:r>
              <a:rPr lang="en-US" altLang="zh-TW" sz="1400" b="1" dirty="0"/>
              <a:t>[BUFSIZ];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int</a:t>
            </a:r>
            <a:r>
              <a:rPr lang="en-US" altLang="zh-TW" sz="1400" b="1" dirty="0"/>
              <a:t>	cc, </a:t>
            </a:r>
            <a:r>
              <a:rPr lang="en-US" altLang="zh-TW" sz="1400" b="1" dirty="0" err="1"/>
              <a:t>i</a:t>
            </a:r>
            <a:r>
              <a:rPr lang="en-US" altLang="zh-TW" sz="1400" b="1" dirty="0"/>
              <a:t>, n;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</a:t>
            </a:r>
            <a:r>
              <a:rPr lang="en-US" altLang="zh-TW" sz="1400" b="1" dirty="0" err="1" smtClean="0"/>
              <a:t>pid</a:t>
            </a:r>
            <a:r>
              <a:rPr lang="en-US" altLang="zh-TW" sz="1400" b="1" dirty="0" smtClean="0"/>
              <a:t> </a:t>
            </a:r>
            <a:r>
              <a:rPr lang="en-US" altLang="zh-TW" sz="1400" b="1" dirty="0"/>
              <a:t>= </a:t>
            </a:r>
            <a:r>
              <a:rPr lang="en-US" altLang="zh-TW" sz="1400" b="1" dirty="0" err="1"/>
              <a:t>getpid</a:t>
            </a:r>
            <a:r>
              <a:rPr lang="en-US" altLang="zh-TW" sz="1400" b="1" dirty="0"/>
              <a:t>();     // </a:t>
            </a:r>
            <a:r>
              <a:rPr lang="en-US" altLang="zh-TW" sz="1400" b="1" dirty="0" err="1" smtClean="0"/>
              <a:t>pid</a:t>
            </a:r>
            <a:r>
              <a:rPr lang="en-US" altLang="zh-TW" sz="1400" b="1" dirty="0" smtClean="0"/>
              <a:t> is global, parent </a:t>
            </a:r>
            <a:r>
              <a:rPr lang="en-US" altLang="zh-TW" sz="1400" b="1" dirty="0"/>
              <a:t>as a worker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(</a:t>
            </a:r>
            <a:r>
              <a:rPr lang="en-US" altLang="zh-TW" sz="1400" b="1" dirty="0"/>
              <a:t>void) alarm(1);  // set the timer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n </a:t>
            </a:r>
            <a:r>
              <a:rPr lang="en-US" altLang="zh-TW" sz="1400" b="1" dirty="0"/>
              <a:t>= rand()%1000+1;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for 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i</a:t>
            </a:r>
            <a:r>
              <a:rPr lang="en-US" altLang="zh-TW" sz="1400" b="1" dirty="0"/>
              <a:t>=0; </a:t>
            </a:r>
            <a:r>
              <a:rPr lang="en-US" altLang="zh-TW" sz="1400" b="1" dirty="0" err="1"/>
              <a:t>i</a:t>
            </a:r>
            <a:r>
              <a:rPr lang="en-US" altLang="zh-TW" sz="1400" b="1" dirty="0"/>
              <a:t>&lt; n*100000; </a:t>
            </a:r>
            <a:r>
              <a:rPr lang="en-US" altLang="zh-TW" sz="1400" b="1" dirty="0" err="1"/>
              <a:t>i</a:t>
            </a:r>
            <a:r>
              <a:rPr lang="en-US" altLang="zh-TW" sz="1400" b="1" dirty="0"/>
              <a:t>++) // simulate unknown processing </a:t>
            </a:r>
            <a:r>
              <a:rPr lang="en-US" altLang="zh-TW" sz="1400" b="1" dirty="0" smtClean="0"/>
              <a:t>time</a:t>
            </a:r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</a:t>
            </a:r>
            <a:r>
              <a:rPr lang="en-US" altLang="zh-TW" sz="1400" b="1" dirty="0"/>
              <a:t>	sum = </a:t>
            </a:r>
            <a:r>
              <a:rPr lang="en-US" altLang="zh-TW" sz="1400" b="1" dirty="0" err="1"/>
              <a:t>sum+i</a:t>
            </a:r>
            <a:r>
              <a:rPr lang="en-US" altLang="zh-TW" sz="1400" b="1" dirty="0" smtClean="0"/>
              <a:t>;</a:t>
            </a:r>
          </a:p>
          <a:p>
            <a:r>
              <a:rPr lang="en-US" altLang="zh-TW" sz="1400" b="1" dirty="0" smtClean="0"/>
              <a:t>      while </a:t>
            </a:r>
            <a:r>
              <a:rPr lang="en-US" altLang="zh-TW" sz="1400" b="1" dirty="0"/>
              <a:t>(cc = read(</a:t>
            </a:r>
            <a:r>
              <a:rPr lang="en-US" altLang="zh-TW" sz="1400" b="1" dirty="0" err="1"/>
              <a:t>fd</a:t>
            </a:r>
            <a:r>
              <a:rPr lang="en-US" altLang="zh-TW" sz="1400" b="1" dirty="0"/>
              <a:t>, </a:t>
            </a:r>
            <a:r>
              <a:rPr lang="en-US" altLang="zh-TW" sz="1400" b="1" dirty="0" err="1"/>
              <a:t>buf</a:t>
            </a:r>
            <a:r>
              <a:rPr lang="en-US" altLang="zh-TW" sz="1400" b="1" dirty="0"/>
              <a:t>, </a:t>
            </a:r>
            <a:r>
              <a:rPr lang="en-US" altLang="zh-TW" sz="1400" b="1" dirty="0" err="1"/>
              <a:t>sizeof</a:t>
            </a:r>
            <a:r>
              <a:rPr lang="en-US" altLang="zh-TW" sz="1400" b="1" dirty="0"/>
              <a:t> </a:t>
            </a:r>
            <a:r>
              <a:rPr lang="en-US" altLang="zh-TW" sz="1400" b="1" dirty="0" err="1"/>
              <a:t>buf</a:t>
            </a:r>
            <a:r>
              <a:rPr lang="en-US" altLang="zh-TW" sz="1400" b="1" dirty="0"/>
              <a:t>)) {	</a:t>
            </a:r>
            <a:endParaRPr lang="en-US" altLang="zh-TW" sz="1400" b="1" dirty="0" smtClean="0"/>
          </a:p>
          <a:p>
            <a:r>
              <a:rPr lang="en-US" altLang="zh-TW" sz="1400" b="1" dirty="0"/>
              <a:t>	if (cc &lt; 0){			</a:t>
            </a:r>
            <a:endParaRPr lang="en-US" altLang="zh-TW" sz="1400" b="1" dirty="0" smtClean="0"/>
          </a:p>
          <a:p>
            <a:r>
              <a:rPr lang="en-US" altLang="zh-TW" sz="1400" b="1" dirty="0"/>
              <a:t>	 </a:t>
            </a:r>
            <a:r>
              <a:rPr lang="en-US" altLang="zh-TW" sz="1400" b="1" dirty="0" smtClean="0"/>
              <a:t>     if 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pid</a:t>
            </a:r>
            <a:r>
              <a:rPr lang="en-US" altLang="zh-TW" sz="1400" b="1" dirty="0"/>
              <a:t>==0) // slave read </a:t>
            </a:r>
            <a:r>
              <a:rPr lang="en-US" altLang="zh-TW" sz="1400" b="1" dirty="0" smtClean="0"/>
              <a:t>error</a:t>
            </a:r>
          </a:p>
          <a:p>
            <a:r>
              <a:rPr lang="en-US" altLang="zh-TW" sz="1400" b="1" dirty="0"/>
              <a:t>		</a:t>
            </a:r>
            <a:r>
              <a:rPr lang="en-US" altLang="zh-TW" sz="1400" b="1" dirty="0" err="1"/>
              <a:t>errexit</a:t>
            </a:r>
            <a:r>
              <a:rPr lang="en-US" altLang="zh-TW" sz="1400" b="1" dirty="0"/>
              <a:t>("echo read: %s\n", </a:t>
            </a:r>
            <a:r>
              <a:rPr lang="en-US" altLang="zh-TW" sz="1400" b="1" dirty="0" err="1"/>
              <a:t>strerror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errno</a:t>
            </a:r>
            <a:r>
              <a:rPr lang="en-US" altLang="zh-TW" sz="1400" b="1" dirty="0"/>
              <a:t>));			</a:t>
            </a:r>
            <a:r>
              <a:rPr lang="en-US" altLang="zh-TW" sz="1400" b="1" dirty="0" smtClean="0"/>
              <a:t>   	      </a:t>
            </a:r>
            <a:r>
              <a:rPr lang="en-US" altLang="zh-TW" sz="1400" b="1" dirty="0" smtClean="0"/>
              <a:t>       	      </a:t>
            </a:r>
            <a:r>
              <a:rPr lang="en-US" altLang="zh-TW" sz="1400" b="1" dirty="0" err="1" smtClean="0"/>
              <a:t>printf</a:t>
            </a:r>
            <a:r>
              <a:rPr lang="en-US" altLang="zh-TW" sz="1400" b="1" dirty="0"/>
              <a:t>("echo read: %s\n", </a:t>
            </a:r>
            <a:r>
              <a:rPr lang="en-US" altLang="zh-TW" sz="1400" b="1" dirty="0" err="1"/>
              <a:t>strerror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errno</a:t>
            </a:r>
            <a:r>
              <a:rPr lang="en-US" altLang="zh-TW" sz="1400" b="1" dirty="0" smtClean="0"/>
              <a:t>));</a:t>
            </a:r>
          </a:p>
          <a:p>
            <a:r>
              <a:rPr lang="en-US" altLang="zh-TW" sz="1400" b="1" dirty="0" smtClean="0"/>
              <a:t>       </a:t>
            </a:r>
            <a:r>
              <a:rPr lang="en-US" altLang="zh-TW" sz="1400" b="1" dirty="0"/>
              <a:t>	</a:t>
            </a:r>
            <a:r>
              <a:rPr lang="en-US" altLang="zh-TW" sz="1400" b="1" dirty="0" smtClean="0"/>
              <a:t>      break</a:t>
            </a:r>
            <a:r>
              <a:rPr lang="en-US" altLang="zh-TW" sz="1400" b="1" dirty="0"/>
              <a:t>; // parent as worker read error		</a:t>
            </a:r>
          </a:p>
          <a:p>
            <a:r>
              <a:rPr lang="en-US" altLang="zh-TW" sz="1400" b="1" dirty="0" smtClean="0"/>
              <a:t>	}</a:t>
            </a:r>
            <a:r>
              <a:rPr lang="en-US" altLang="zh-TW" sz="1400" b="1" dirty="0"/>
              <a:t>		</a:t>
            </a:r>
            <a:endParaRPr lang="en-US" altLang="zh-TW" sz="1400" b="1" dirty="0" smtClean="0"/>
          </a:p>
          <a:p>
            <a:r>
              <a:rPr lang="en-US" altLang="zh-TW" sz="1400" b="1" dirty="0"/>
              <a:t>	</a:t>
            </a:r>
            <a:r>
              <a:rPr lang="en-US" altLang="zh-TW" sz="1400" b="1" dirty="0" smtClean="0"/>
              <a:t>if </a:t>
            </a:r>
            <a:r>
              <a:rPr lang="en-US" altLang="zh-TW" sz="1400" b="1" dirty="0"/>
              <a:t>(write(</a:t>
            </a:r>
            <a:r>
              <a:rPr lang="en-US" altLang="zh-TW" sz="1400" b="1" dirty="0" err="1"/>
              <a:t>fd</a:t>
            </a:r>
            <a:r>
              <a:rPr lang="en-US" altLang="zh-TW" sz="1400" b="1" dirty="0"/>
              <a:t>, </a:t>
            </a:r>
            <a:r>
              <a:rPr lang="en-US" altLang="zh-TW" sz="1400" b="1" dirty="0" err="1"/>
              <a:t>buf</a:t>
            </a:r>
            <a:r>
              <a:rPr lang="en-US" altLang="zh-TW" sz="1400" b="1" dirty="0"/>
              <a:t>, cc) &lt; 0){ </a:t>
            </a:r>
            <a:endParaRPr lang="en-US" altLang="zh-TW" sz="1400" b="1" dirty="0" smtClean="0"/>
          </a:p>
          <a:p>
            <a:r>
              <a:rPr lang="en-US" altLang="zh-TW" sz="1400" b="1" dirty="0"/>
              <a:t>	</a:t>
            </a:r>
            <a:r>
              <a:rPr lang="en-US" altLang="zh-TW" sz="1400" b="1" dirty="0" smtClean="0"/>
              <a:t>      if 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pid</a:t>
            </a:r>
            <a:r>
              <a:rPr lang="en-US" altLang="zh-TW" sz="1400" b="1" dirty="0"/>
              <a:t>==0) // slave write </a:t>
            </a:r>
            <a:r>
              <a:rPr lang="en-US" altLang="zh-TW" sz="1400" b="1" dirty="0" smtClean="0"/>
              <a:t>error</a:t>
            </a:r>
          </a:p>
          <a:p>
            <a:r>
              <a:rPr lang="en-US" altLang="zh-TW" sz="1400" b="1" dirty="0"/>
              <a:t>		</a:t>
            </a:r>
            <a:r>
              <a:rPr lang="en-US" altLang="zh-TW" sz="1400" b="1" dirty="0" err="1"/>
              <a:t>errexit</a:t>
            </a:r>
            <a:r>
              <a:rPr lang="en-US" altLang="zh-TW" sz="1400" b="1" dirty="0"/>
              <a:t>("echo write: %s\n", </a:t>
            </a:r>
            <a:r>
              <a:rPr lang="en-US" altLang="zh-TW" sz="1400" b="1" dirty="0" err="1"/>
              <a:t>strerror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errno</a:t>
            </a:r>
            <a:r>
              <a:rPr lang="en-US" altLang="zh-TW" sz="1400" b="1" dirty="0"/>
              <a:t>));			</a:t>
            </a:r>
            <a:r>
              <a:rPr lang="en-US" altLang="zh-TW" sz="1400" b="1" dirty="0" smtClean="0"/>
              <a:t>   	      </a:t>
            </a:r>
            <a:r>
              <a:rPr lang="en-US" altLang="zh-TW" sz="1400" b="1" dirty="0" smtClean="0"/>
              <a:t>	      </a:t>
            </a:r>
            <a:r>
              <a:rPr lang="en-US" altLang="zh-TW" sz="1400" b="1" dirty="0" err="1" smtClean="0"/>
              <a:t>printf</a:t>
            </a:r>
            <a:r>
              <a:rPr lang="en-US" altLang="zh-TW" sz="1400" b="1" dirty="0"/>
              <a:t>("echo write: %s\n", </a:t>
            </a:r>
            <a:r>
              <a:rPr lang="en-US" altLang="zh-TW" sz="1400" b="1" dirty="0" err="1"/>
              <a:t>strerror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errno</a:t>
            </a:r>
            <a:r>
              <a:rPr lang="en-US" altLang="zh-TW" sz="1400" b="1" dirty="0" smtClean="0"/>
              <a:t>));</a:t>
            </a:r>
          </a:p>
          <a:p>
            <a:r>
              <a:rPr lang="en-US" altLang="zh-TW" sz="1400" b="1" dirty="0"/>
              <a:t>	</a:t>
            </a:r>
            <a:r>
              <a:rPr lang="en-US" altLang="zh-TW" sz="1400" b="1" dirty="0" smtClean="0"/>
              <a:t>      break</a:t>
            </a:r>
            <a:r>
              <a:rPr lang="en-US" altLang="zh-TW" sz="1400" b="1" dirty="0"/>
              <a:t>; // parent as worker write </a:t>
            </a:r>
            <a:r>
              <a:rPr lang="en-US" altLang="zh-TW" sz="1400" b="1" dirty="0" smtClean="0"/>
              <a:t>error</a:t>
            </a:r>
          </a:p>
          <a:p>
            <a:r>
              <a:rPr lang="en-US" altLang="zh-TW" sz="1400" b="1" dirty="0"/>
              <a:t>	}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</a:t>
            </a:r>
            <a:r>
              <a:rPr lang="en-US" altLang="zh-TW" sz="1400" b="1" dirty="0" smtClean="0"/>
              <a:t>}</a:t>
            </a:r>
          </a:p>
          <a:p>
            <a:r>
              <a:rPr lang="zh-TW" altLang="en-US" sz="1400" b="1" dirty="0"/>
              <a:t> </a:t>
            </a:r>
            <a:r>
              <a:rPr lang="zh-TW" altLang="en-US" sz="1400" b="1" dirty="0" smtClean="0"/>
              <a:t>     </a:t>
            </a:r>
            <a:r>
              <a:rPr lang="en-US" altLang="zh-TW" sz="1400" b="1" dirty="0" smtClean="0"/>
              <a:t>close(</a:t>
            </a:r>
            <a:r>
              <a:rPr lang="en-US" altLang="zh-TW" sz="1400" b="1" dirty="0" err="1" smtClean="0"/>
              <a:t>fd</a:t>
            </a:r>
            <a:r>
              <a:rPr lang="en-US" altLang="zh-TW" sz="1400" b="1" dirty="0"/>
              <a:t>);	</a:t>
            </a:r>
            <a:endParaRPr lang="en-US" altLang="zh-TW" sz="1400" b="1" dirty="0" smtClean="0"/>
          </a:p>
          <a:p>
            <a:r>
              <a:rPr lang="en-US" altLang="zh-TW" sz="1400" b="1" dirty="0"/>
              <a:t> </a:t>
            </a:r>
            <a:r>
              <a:rPr lang="en-US" altLang="zh-TW" sz="1400" b="1" dirty="0" smtClean="0"/>
              <a:t>     if </a:t>
            </a:r>
            <a:r>
              <a:rPr lang="en-US" altLang="zh-TW" sz="1400" b="1" dirty="0"/>
              <a:t>(</a:t>
            </a:r>
            <a:r>
              <a:rPr lang="en-US" altLang="zh-TW" sz="1400" b="1" dirty="0" err="1"/>
              <a:t>pid</a:t>
            </a:r>
            <a:r>
              <a:rPr lang="en-US" altLang="zh-TW" sz="1400" b="1" dirty="0"/>
              <a:t>==0) exit (0);  // slave terminate itself	</a:t>
            </a:r>
          </a:p>
          <a:p>
            <a:r>
              <a:rPr lang="en-US" altLang="zh-TW" sz="1400" b="1" dirty="0" smtClean="0"/>
              <a:t>}</a:t>
            </a:r>
            <a:endParaRPr lang="zh-TW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83441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8032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Delayed Pre-Allocation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447800"/>
            <a:ext cx="8856984" cy="5293568"/>
          </a:xfrm>
        </p:spPr>
        <p:txBody>
          <a:bodyPr/>
          <a:lstStyle/>
          <a:p>
            <a:r>
              <a:rPr lang="en-US" altLang="zh-TW" dirty="0" smtClean="0"/>
              <a:t>It is possible to combine both pre-allocation and delayed approaches together.</a:t>
            </a:r>
          </a:p>
          <a:p>
            <a:pPr lvl="1"/>
            <a:r>
              <a:rPr lang="en-US" altLang="zh-TW" dirty="0" smtClean="0"/>
              <a:t>A server can start with no pre-allocated slaves and use the delayed allocation mechanism.</a:t>
            </a:r>
          </a:p>
          <a:p>
            <a:pPr lvl="1"/>
            <a:r>
              <a:rPr lang="en-US" altLang="zh-TW" dirty="0" smtClean="0"/>
              <a:t>However, once a slave has been created, it will not terminate when its current work completes.</a:t>
            </a:r>
          </a:p>
          <a:p>
            <a:pPr lvl="1"/>
            <a:r>
              <a:rPr lang="en-US" altLang="zh-TW" dirty="0" smtClean="0"/>
              <a:t>The slave then can act as a master to accept a next connection.</a:t>
            </a:r>
          </a:p>
          <a:p>
            <a:r>
              <a:rPr lang="en-US" altLang="zh-TW" dirty="0" smtClean="0"/>
              <a:t>The problem of delayed pre-allocation is how to manage the maximum number of concurrent processes (or threads).</a:t>
            </a:r>
          </a:p>
          <a:p>
            <a:pPr lvl="1"/>
            <a:r>
              <a:rPr lang="en-US" altLang="zh-TW" dirty="0" smtClean="0"/>
              <a:t>One possible approach is to set a maximum propagation value M.</a:t>
            </a:r>
          </a:p>
          <a:p>
            <a:pPr lvl="2"/>
            <a:r>
              <a:rPr lang="en-US" altLang="zh-TW" dirty="0" smtClean="0"/>
              <a:t>Each time a process creates a new slave it decrease the M by 1. If M becomes 0 then the process can create no more slave.</a:t>
            </a:r>
          </a:p>
          <a:p>
            <a:pPr lvl="1"/>
            <a:r>
              <a:rPr lang="en-US" altLang="zh-TW" dirty="0" smtClean="0"/>
              <a:t>In posix, a semaphore can be used to limit the number of slave processes.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73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3752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Motivations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2520280"/>
          </a:xfrm>
        </p:spPr>
        <p:txBody>
          <a:bodyPr/>
          <a:lstStyle/>
          <a:p>
            <a:r>
              <a:rPr lang="en-US" altLang="zh-TW" dirty="0" smtClean="0"/>
              <a:t>The choice between iterative and concurrent implementation of a server is not trivial.</a:t>
            </a:r>
          </a:p>
          <a:p>
            <a:pPr lvl="1"/>
            <a:r>
              <a:rPr lang="en-US" altLang="zh-TW" dirty="0" smtClean="0"/>
              <a:t>Although a concurrent server can handle several requests simultaneously, it requires extra overhead of creating new process (or threads.)</a:t>
            </a:r>
          </a:p>
          <a:p>
            <a:pPr lvl="1"/>
            <a:r>
              <a:rPr lang="en-US" altLang="zh-TW" dirty="0" smtClean="0"/>
              <a:t>In some situations, it </a:t>
            </a:r>
            <a:r>
              <a:rPr lang="en-US" altLang="zh-TW" dirty="0"/>
              <a:t>is </a:t>
            </a:r>
            <a:r>
              <a:rPr lang="en-US" altLang="zh-TW" dirty="0" smtClean="0"/>
              <a:t>preferred </a:t>
            </a:r>
            <a:r>
              <a:rPr lang="en-US" altLang="zh-TW" dirty="0"/>
              <a:t>to </a:t>
            </a:r>
            <a:r>
              <a:rPr lang="en-US" altLang="zh-TW" dirty="0" smtClean="0"/>
              <a:t>use iterative design.</a:t>
            </a:r>
          </a:p>
          <a:p>
            <a:pPr lvl="2"/>
            <a:r>
              <a:rPr lang="en-US" altLang="zh-TW" dirty="0" smtClean="0"/>
              <a:t>In particular, the latency of processing the request is extremely short.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861048"/>
            <a:ext cx="6865243" cy="282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14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Server Concurrency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47800"/>
            <a:ext cx="8219256" cy="5149552"/>
          </a:xfrm>
        </p:spPr>
        <p:txBody>
          <a:bodyPr/>
          <a:lstStyle/>
          <a:p>
            <a:r>
              <a:rPr lang="en-US" altLang="zh-TW" dirty="0" smtClean="0"/>
              <a:t>In general, there are following approaches for managing the</a:t>
            </a:r>
            <a:r>
              <a:rPr lang="en-US" altLang="zh-TW" dirty="0" smtClean="0">
                <a:solidFill>
                  <a:srgbClr val="FF0000"/>
                </a:solidFill>
              </a:rPr>
              <a:t> level of concurrency</a:t>
            </a:r>
            <a:r>
              <a:rPr lang="en-US" altLang="zh-TW" dirty="0" smtClean="0"/>
              <a:t> for a server.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demand-driven</a:t>
            </a:r>
            <a:r>
              <a:rPr lang="en-US" altLang="zh-TW" dirty="0" smtClean="0"/>
              <a:t> approach allows a server to create a new process (or thread) on demand. The concurrency level is therefore bounded by the underlying OS.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bounded concurrency </a:t>
            </a:r>
            <a:r>
              <a:rPr lang="en-US" altLang="zh-TW" dirty="0" smtClean="0"/>
              <a:t>approach sets a limitation for the maximum number of concurrent processes (or threads) allowed by a particular server. 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bounded demand-driven </a:t>
            </a:r>
            <a:r>
              <a:rPr lang="en-US" altLang="zh-TW" dirty="0" smtClean="0"/>
              <a:t>approach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allows a server to create a new process (or thread) on demand if the number of concurrent processes is less than the maximum. Otherwise, the new request will be queued and blocked.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pre-allocation</a:t>
            </a:r>
            <a:r>
              <a:rPr lang="en-US" altLang="zh-TW" dirty="0" smtClean="0"/>
              <a:t> approach created a predefined fixed number of working processes (or threads) before the server starts to accept requests from clients.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115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Bounded Demand-Driven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12776"/>
            <a:ext cx="8147248" cy="5293568"/>
          </a:xfrm>
        </p:spPr>
        <p:txBody>
          <a:bodyPr/>
          <a:lstStyle/>
          <a:p>
            <a:r>
              <a:rPr lang="en-US" altLang="zh-TW" dirty="0" smtClean="0"/>
              <a:t>In posix environment, a </a:t>
            </a:r>
            <a:r>
              <a:rPr lang="en-US" altLang="zh-TW" dirty="0" smtClean="0">
                <a:solidFill>
                  <a:srgbClr val="FF0000"/>
                </a:solidFill>
              </a:rPr>
              <a:t>semaphore</a:t>
            </a:r>
            <a:r>
              <a:rPr lang="en-US" altLang="zh-TW" dirty="0" smtClean="0"/>
              <a:t> can be used to control the number of existing slave processes (or threads.)</a:t>
            </a:r>
          </a:p>
          <a:p>
            <a:pPr lvl="1"/>
            <a:r>
              <a:rPr lang="en-US" altLang="zh-TW" dirty="0" smtClean="0"/>
              <a:t>The semaphore is initialized to the maximum (N)</a:t>
            </a:r>
          </a:p>
          <a:p>
            <a:pPr lvl="1"/>
            <a:r>
              <a:rPr lang="en-US" altLang="zh-TW" dirty="0" smtClean="0"/>
              <a:t>Before creating a new slave, the </a:t>
            </a:r>
            <a:r>
              <a:rPr lang="en-US" altLang="zh-TW" dirty="0" smtClean="0">
                <a:solidFill>
                  <a:srgbClr val="FF0000"/>
                </a:solidFill>
              </a:rPr>
              <a:t>sem_wait() </a:t>
            </a:r>
            <a:r>
              <a:rPr lang="en-US" altLang="zh-TW" dirty="0" smtClean="0"/>
              <a:t>must be called.</a:t>
            </a:r>
          </a:p>
          <a:p>
            <a:pPr lvl="1"/>
            <a:r>
              <a:rPr lang="en-US" altLang="zh-TW" dirty="0" smtClean="0"/>
              <a:t>Before a working slave terminates, it must call the </a:t>
            </a:r>
            <a:r>
              <a:rPr lang="en-US" altLang="zh-TW" dirty="0" smtClean="0">
                <a:solidFill>
                  <a:srgbClr val="FF0000"/>
                </a:solidFill>
              </a:rPr>
              <a:t>sem_post() </a:t>
            </a:r>
            <a:r>
              <a:rPr lang="en-US" altLang="zh-TW" dirty="0" smtClean="0"/>
              <a:t>to allow the server to create a new slave on demand.</a:t>
            </a:r>
          </a:p>
          <a:p>
            <a:r>
              <a:rPr lang="en-US" altLang="zh-TW" dirty="0" smtClean="0"/>
              <a:t>In a non-posix environment, if the file lock is supported then a file containing a single integer of N with the file lock can be used to simulate the semaphore.</a:t>
            </a:r>
          </a:p>
          <a:p>
            <a:pPr lvl="1"/>
            <a:r>
              <a:rPr lang="en-US" altLang="zh-TW" dirty="0" smtClean="0"/>
              <a:t>Before </a:t>
            </a:r>
            <a:r>
              <a:rPr lang="en-US" altLang="zh-TW" dirty="0"/>
              <a:t>creating a new slave, the </a:t>
            </a:r>
            <a:r>
              <a:rPr lang="en-US" altLang="zh-TW" dirty="0" smtClean="0"/>
              <a:t>server must lock the file and decrease its current value by 1 if it is greater than 0.</a:t>
            </a:r>
          </a:p>
          <a:p>
            <a:pPr lvl="1"/>
            <a:r>
              <a:rPr lang="en-US" altLang="zh-TW" dirty="0"/>
              <a:t>Before a working slave terminates, it must </a:t>
            </a:r>
            <a:r>
              <a:rPr lang="en-US" altLang="zh-TW" dirty="0" smtClean="0"/>
              <a:t>lock the file and increase its current value by 1.</a:t>
            </a:r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304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Pre-Allocation in Linux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47800"/>
            <a:ext cx="8640960" cy="4572000"/>
          </a:xfrm>
        </p:spPr>
        <p:txBody>
          <a:bodyPr/>
          <a:lstStyle/>
          <a:p>
            <a:r>
              <a:rPr lang="en-US" altLang="zh-TW" dirty="0" smtClean="0"/>
              <a:t>In Linux, if a socket is shared by multiple processes (or threads,) then all </a:t>
            </a:r>
            <a:r>
              <a:rPr lang="en-US" altLang="zh-TW" dirty="0" smtClean="0">
                <a:solidFill>
                  <a:srgbClr val="FF0000"/>
                </a:solidFill>
              </a:rPr>
              <a:t>accept() </a:t>
            </a:r>
            <a:r>
              <a:rPr lang="en-US" altLang="zh-TW" dirty="0" smtClean="0"/>
              <a:t>calls to the socket are guaranteed to be mutually exclusive.</a:t>
            </a:r>
          </a:p>
          <a:p>
            <a:pPr lvl="1"/>
            <a:r>
              <a:rPr lang="en-US" altLang="zh-TW" dirty="0" smtClean="0"/>
              <a:t>Only one process (or thread) will be unblocked and returned from the accept call at a time.</a:t>
            </a:r>
          </a:p>
          <a:p>
            <a:r>
              <a:rPr lang="en-US" altLang="zh-TW" dirty="0" smtClean="0"/>
              <a:t>Similarly, the </a:t>
            </a:r>
            <a:r>
              <a:rPr lang="en-US" altLang="zh-TW" dirty="0" smtClean="0">
                <a:solidFill>
                  <a:srgbClr val="FF0000"/>
                </a:solidFill>
              </a:rPr>
              <a:t>recv_from() </a:t>
            </a:r>
            <a:r>
              <a:rPr lang="en-US" altLang="zh-TW" dirty="0" smtClean="0"/>
              <a:t>also has this mutual exclusive property.</a:t>
            </a:r>
          </a:p>
          <a:p>
            <a:r>
              <a:rPr lang="en-US" altLang="zh-TW" dirty="0" smtClean="0"/>
              <a:t>Thus, in Linux, a master can open and bind a socket to the well known port before it creates slaves to achieve pre-allocation.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401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9776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Pre-Allocation for UDP Servers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049870"/>
            <a:ext cx="6120680" cy="404342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691680" y="5579948"/>
            <a:ext cx="37444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Socket for the well-known port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1691680" y="3789040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Recvfrom()</a:t>
            </a:r>
            <a:endParaRPr lang="en-US" sz="1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2771800" y="4314582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Recvfrom()</a:t>
            </a:r>
            <a:endParaRPr lang="en-US" sz="16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4139952" y="436510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Recvfrom()</a:t>
            </a:r>
            <a:endParaRPr lang="en-US" sz="16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6948264" y="3702251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5921569" y="389281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5374441" y="436510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Recvfrom()</a:t>
            </a:r>
            <a:endParaRPr lang="en-US" sz="16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6768244" y="4474014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</a:t>
            </a:r>
            <a:r>
              <a:rPr lang="en-US" sz="1600" dirty="0" smtClean="0"/>
              <a:t>endto()</a:t>
            </a:r>
          </a:p>
          <a:p>
            <a:r>
              <a:rPr lang="en-US" sz="1600" dirty="0"/>
              <a:t>r</a:t>
            </a:r>
            <a:r>
              <a:rPr lang="en-US" sz="1600" dirty="0" smtClean="0"/>
              <a:t>ecvfrom()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945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83568" y="19776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smtClean="0">
                <a:hlinkClick r:id="rId2" action="ppaction://hlinkfile"/>
              </a:rPr>
              <a:t>Pre-Allocation</a:t>
            </a:r>
            <a:r>
              <a:rPr lang="en-US" altLang="zh-TW" dirty="0" smtClean="0"/>
              <a:t> for TCP Servers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060849"/>
            <a:ext cx="6717063" cy="4032447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763688" y="364502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accept()</a:t>
            </a:r>
            <a:endParaRPr lang="en-US" sz="1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2627784" y="4386590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accept()</a:t>
            </a:r>
            <a:endParaRPr lang="en-US" sz="16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4139952" y="436510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accept()</a:t>
            </a:r>
            <a:endParaRPr lang="en-US" sz="16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5220072" y="4386590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accept()</a:t>
            </a:r>
            <a:endParaRPr lang="en-US" sz="1600" dirty="0"/>
          </a:p>
        </p:txBody>
      </p:sp>
      <p:sp>
        <p:nvSpPr>
          <p:cNvPr id="3" name="文字方塊 2"/>
          <p:cNvSpPr txBox="1"/>
          <p:nvPr/>
        </p:nvSpPr>
        <p:spPr>
          <a:xfrm flipH="1">
            <a:off x="5832140" y="3892406"/>
            <a:ext cx="417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6876256" y="3702251"/>
            <a:ext cx="2160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6660232" y="4365104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</a:t>
            </a:r>
            <a:r>
              <a:rPr lang="en-US" sz="1600" dirty="0" smtClean="0"/>
              <a:t>ecv()</a:t>
            </a:r>
          </a:p>
          <a:p>
            <a:r>
              <a:rPr lang="en-US" sz="1600" dirty="0" smtClean="0"/>
              <a:t>send()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9102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The Delayed Slave Allocation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5293568"/>
          </a:xfrm>
        </p:spPr>
        <p:txBody>
          <a:bodyPr/>
          <a:lstStyle/>
          <a:p>
            <a:r>
              <a:rPr lang="en-US" altLang="zh-TW" dirty="0" smtClean="0"/>
              <a:t>In general, the actual processing latency of a request may not be available in advance.</a:t>
            </a:r>
          </a:p>
          <a:p>
            <a:pPr lvl="1"/>
            <a:r>
              <a:rPr lang="en-US" altLang="zh-TW" dirty="0" smtClean="0"/>
              <a:t>It may be difficult to make the choice between iterative and concurrent in the design phase.</a:t>
            </a:r>
          </a:p>
          <a:p>
            <a:pPr lvl="1"/>
            <a:r>
              <a:rPr lang="en-US" altLang="zh-TW" dirty="0" smtClean="0"/>
              <a:t>Thus, delayed slave allocation is proposed to avoid to make the decision until the execution time.</a:t>
            </a:r>
          </a:p>
          <a:p>
            <a:r>
              <a:rPr lang="en-US" altLang="zh-TW" dirty="0" smtClean="0"/>
              <a:t>In delayed slave allocation approach, a server starts processing each request iteratively until a predefined time limit is expired.</a:t>
            </a:r>
          </a:p>
          <a:p>
            <a:pPr lvl="1"/>
            <a:r>
              <a:rPr lang="en-US" altLang="zh-TW" dirty="0" smtClean="0"/>
              <a:t>The server then creates a concurrent slave to handle the remaining part of the request.</a:t>
            </a:r>
          </a:p>
          <a:p>
            <a:pPr lvl="1"/>
            <a:r>
              <a:rPr lang="en-US" altLang="zh-TW" dirty="0" smtClean="0"/>
              <a:t>This delay allows a server to check for errors and handle short requests before it creates a new slave.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39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smtClean="0">
                <a:hlinkClick r:id="rId2" action="ppaction://hlinkfile"/>
              </a:rPr>
              <a:t>Delayed</a:t>
            </a:r>
            <a:r>
              <a:rPr lang="en-US" altLang="zh-TW" dirty="0" smtClean="0"/>
              <a:t> Slave Servers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1693169"/>
          </a:xfrm>
        </p:spPr>
        <p:txBody>
          <a:bodyPr/>
          <a:lstStyle/>
          <a:p>
            <a:r>
              <a:rPr lang="en-US" altLang="zh-TW" dirty="0" smtClean="0"/>
              <a:t>In Linux, an alarm can be used to set a time limit such that the server can arrange a signal handling function that will creates a new slave when the timer expires.</a:t>
            </a:r>
          </a:p>
          <a:p>
            <a:pPr lvl="1"/>
            <a:r>
              <a:rPr lang="en-US" altLang="zh-TW" dirty="0" smtClean="0"/>
              <a:t>The master then jump back to accept a new connection.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07504" y="2925519"/>
            <a:ext cx="89289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zh-TW" sz="1600" dirty="0"/>
              <a:t>pid_t	pid, mpid;		</a:t>
            </a:r>
            <a:r>
              <a:rPr lang="sv-SE" altLang="zh-TW" sz="1600" dirty="0" smtClean="0"/>
              <a:t>                /* </a:t>
            </a:r>
            <a:r>
              <a:rPr lang="sv-SE" altLang="zh-TW" sz="1600" dirty="0"/>
              <a:t>master pid and worker pid	</a:t>
            </a:r>
            <a:r>
              <a:rPr lang="sv-SE" altLang="zh-TW" sz="1600" dirty="0" smtClean="0"/>
              <a:t>*/</a:t>
            </a:r>
          </a:p>
          <a:p>
            <a:r>
              <a:rPr lang="sv-SE" altLang="zh-TW" sz="1600" dirty="0" smtClean="0"/>
              <a:t>int</a:t>
            </a:r>
            <a:r>
              <a:rPr lang="sv-SE" altLang="zh-TW" sz="1600" dirty="0"/>
              <a:t>	msock;			/* master server socket		</a:t>
            </a:r>
            <a:r>
              <a:rPr lang="sv-SE" altLang="zh-TW" sz="1600" dirty="0" smtClean="0"/>
              <a:t>*/</a:t>
            </a:r>
          </a:p>
          <a:p>
            <a:r>
              <a:rPr lang="sv-SE" altLang="zh-TW" sz="1600" dirty="0" smtClean="0"/>
              <a:t>int</a:t>
            </a:r>
            <a:r>
              <a:rPr lang="sv-SE" altLang="zh-TW" sz="1600" dirty="0"/>
              <a:t>	ssock;			/* slave server socket		</a:t>
            </a:r>
            <a:r>
              <a:rPr lang="sv-SE" altLang="zh-TW" sz="1600" dirty="0" smtClean="0"/>
              <a:t>*/</a:t>
            </a:r>
          </a:p>
          <a:p>
            <a:r>
              <a:rPr lang="sv-SE" altLang="zh-TW" sz="1600" dirty="0" smtClean="0"/>
              <a:t>jmp_buf  </a:t>
            </a:r>
            <a:r>
              <a:rPr lang="sv-SE" altLang="zh-TW" sz="1600" dirty="0"/>
              <a:t>JumpBuffer;		/* buffer for recorded stack    </a:t>
            </a:r>
            <a:r>
              <a:rPr lang="sv-SE" altLang="zh-TW" sz="1600" dirty="0" smtClean="0"/>
              <a:t>*/</a:t>
            </a:r>
          </a:p>
          <a:p>
            <a:endParaRPr lang="en-US" altLang="zh-TW" sz="1600" dirty="0"/>
          </a:p>
          <a:p>
            <a:r>
              <a:rPr lang="en-US" altLang="zh-TW" sz="1600" dirty="0"/>
              <a:t>v</a:t>
            </a:r>
            <a:r>
              <a:rPr lang="en-US" altLang="zh-TW" sz="1600" dirty="0" smtClean="0"/>
              <a:t>oid reaper(int </a:t>
            </a:r>
            <a:r>
              <a:rPr lang="en-US" altLang="zh-TW" sz="1600" dirty="0"/>
              <a:t>sig</a:t>
            </a:r>
            <a:r>
              <a:rPr lang="en-US" altLang="zh-TW" sz="1600" dirty="0" smtClean="0"/>
              <a:t>)</a:t>
            </a:r>
          </a:p>
          <a:p>
            <a:r>
              <a:rPr lang="en-US" altLang="zh-TW" sz="1600" dirty="0" smtClean="0"/>
              <a:t>{     signal(sig</a:t>
            </a:r>
            <a:r>
              <a:rPr lang="en-US" altLang="zh-TW" sz="1600" dirty="0"/>
              <a:t>, SIG_IGN); // disable interrupt	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  switch </a:t>
            </a:r>
            <a:r>
              <a:rPr lang="en-US" altLang="zh-TW" sz="1600" dirty="0"/>
              <a:t>(</a:t>
            </a:r>
            <a:r>
              <a:rPr lang="en-US" altLang="zh-TW" sz="1600" dirty="0" err="1" smtClean="0"/>
              <a:t>pid</a:t>
            </a:r>
            <a:r>
              <a:rPr lang="en-US" altLang="zh-TW" sz="1600" dirty="0" smtClean="0"/>
              <a:t>=fork()){</a:t>
            </a:r>
            <a:r>
              <a:rPr lang="en-US" altLang="zh-TW" sz="1600" dirty="0"/>
              <a:t>	    </a:t>
            </a:r>
            <a:endParaRPr lang="en-US" altLang="zh-TW" sz="1600" dirty="0" smtClean="0"/>
          </a:p>
          <a:p>
            <a:r>
              <a:rPr lang="en-US" altLang="zh-TW" sz="1600" dirty="0" smtClean="0"/>
              <a:t>	case </a:t>
            </a:r>
            <a:r>
              <a:rPr lang="en-US" altLang="zh-TW" sz="1600" dirty="0"/>
              <a:t>-1: </a:t>
            </a:r>
            <a:r>
              <a:rPr lang="en-US" altLang="zh-TW" sz="1600" dirty="0" err="1"/>
              <a:t>printf</a:t>
            </a:r>
            <a:r>
              <a:rPr lang="en-US" altLang="zh-TW" sz="1600" dirty="0"/>
              <a:t>("Failed to fork: %s\n", </a:t>
            </a:r>
            <a:r>
              <a:rPr lang="en-US" altLang="zh-TW" sz="1600" dirty="0" err="1"/>
              <a:t>strerror</a:t>
            </a:r>
            <a:r>
              <a:rPr lang="en-US" altLang="zh-TW" sz="1600" dirty="0"/>
              <a:t>(</a:t>
            </a:r>
            <a:r>
              <a:rPr lang="en-US" altLang="zh-TW" sz="1600" dirty="0" err="1"/>
              <a:t>errno</a:t>
            </a:r>
            <a:r>
              <a:rPr lang="en-US" altLang="zh-TW" sz="1600" dirty="0"/>
              <a:t>)); // parent continue as a worker 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en-US" altLang="zh-TW" sz="1600" dirty="0" smtClean="0"/>
              <a:t>case </a:t>
            </a:r>
            <a:r>
              <a:rPr lang="en-US" altLang="zh-TW" sz="1600" dirty="0"/>
              <a:t>0:  return 0: // slave as a worker	   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en-US" altLang="zh-TW" sz="1600" dirty="0" smtClean="0"/>
              <a:t>default</a:t>
            </a:r>
            <a:r>
              <a:rPr lang="en-US" altLang="zh-TW" sz="1600" dirty="0"/>
              <a:t>: close(</a:t>
            </a:r>
            <a:r>
              <a:rPr lang="en-US" altLang="zh-TW" sz="1600" dirty="0" err="1"/>
              <a:t>ssock</a:t>
            </a:r>
            <a:r>
              <a:rPr lang="en-US" altLang="zh-TW" sz="1600" dirty="0"/>
              <a:t>); // parent jump to accept new </a:t>
            </a:r>
            <a:r>
              <a:rPr lang="en-US" altLang="zh-TW" sz="1600" dirty="0" smtClean="0"/>
              <a:t>connection</a:t>
            </a:r>
          </a:p>
          <a:p>
            <a:r>
              <a:rPr lang="en-US" altLang="zh-TW" sz="1600" dirty="0" smtClean="0"/>
              <a:t>		(</a:t>
            </a:r>
            <a:r>
              <a:rPr lang="en-US" altLang="zh-TW" sz="1600" dirty="0"/>
              <a:t>void) signal(SIGALRM, reaper);  // enable the </a:t>
            </a:r>
            <a:r>
              <a:rPr lang="en-US" altLang="zh-TW" sz="1600" dirty="0" smtClean="0"/>
              <a:t>interrupt again</a:t>
            </a:r>
          </a:p>
          <a:p>
            <a:r>
              <a:rPr lang="en-US" altLang="zh-TW" sz="1600" dirty="0" smtClean="0"/>
              <a:t>		(</a:t>
            </a:r>
            <a:r>
              <a:rPr lang="en-US" altLang="zh-TW" sz="1600" dirty="0"/>
              <a:t>void) signal(SIGCHLD, reaper1</a:t>
            </a:r>
            <a:r>
              <a:rPr lang="en-US" altLang="zh-TW" sz="1600" dirty="0" smtClean="0"/>
              <a:t>);</a:t>
            </a:r>
          </a:p>
          <a:p>
            <a:r>
              <a:rPr lang="en-US" altLang="zh-TW" sz="1600" dirty="0" smtClean="0"/>
              <a:t>		</a:t>
            </a:r>
            <a:r>
              <a:rPr lang="en-US" altLang="zh-TW" sz="1600" dirty="0" err="1" smtClean="0"/>
              <a:t>longjump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JumpBuffer</a:t>
            </a:r>
            <a:r>
              <a:rPr lang="en-US" altLang="zh-TW" sz="1600" dirty="0"/>
              <a:t>, 1);	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  }</a:t>
            </a:r>
          </a:p>
          <a:p>
            <a:r>
              <a:rPr lang="en-US" altLang="zh-TW" sz="16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759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819</Words>
  <Application>Microsoft Office PowerPoint</Application>
  <PresentationFormat>如螢幕大小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12</vt:i4>
      </vt:variant>
    </vt:vector>
  </HeadingPairs>
  <TitlesOfParts>
    <vt:vector size="23" baseType="lpstr">
      <vt:lpstr>微軟正黑體</vt:lpstr>
      <vt:lpstr>新細明體</vt:lpstr>
      <vt:lpstr>Arial</vt:lpstr>
      <vt:lpstr>Calibri</vt:lpstr>
      <vt:lpstr>Franklin Gothic Book</vt:lpstr>
      <vt:lpstr>Perpetua</vt:lpstr>
      <vt:lpstr>Times New Roman</vt:lpstr>
      <vt:lpstr>Wingdings 2</vt:lpstr>
      <vt:lpstr>4_公正</vt:lpstr>
      <vt:lpstr>5_公正</vt:lpstr>
      <vt:lpstr>公正</vt:lpstr>
      <vt:lpstr>Management of Server Concurrency</vt:lpstr>
      <vt:lpstr>Motivations</vt:lpstr>
      <vt:lpstr>Server Concurrency Management</vt:lpstr>
      <vt:lpstr>The Bounded Demand-Driven</vt:lpstr>
      <vt:lpstr>Pre-Allocation in Linux</vt:lpstr>
      <vt:lpstr>The Pre-Allocation for UDP Servers</vt:lpstr>
      <vt:lpstr>The Pre-Allocation for TCP Servers</vt:lpstr>
      <vt:lpstr>The Delayed Slave Allocation</vt:lpstr>
      <vt:lpstr>The Delayed Slave Servers</vt:lpstr>
      <vt:lpstr>The new main()</vt:lpstr>
      <vt:lpstr>The new TCPechod()</vt:lpstr>
      <vt:lpstr>The Delayed Pre-Allocation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153</cp:revision>
  <dcterms:created xsi:type="dcterms:W3CDTF">2009-09-21T01:12:33Z</dcterms:created>
  <dcterms:modified xsi:type="dcterms:W3CDTF">2022-11-13T23:51:26Z</dcterms:modified>
</cp:coreProperties>
</file>