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  <p:sldMasterId id="2147483653" r:id="rId2"/>
    <p:sldMasterId id="2147483654" r:id="rId3"/>
  </p:sldMasterIdLst>
  <p:notesMasterIdLst>
    <p:notesMasterId r:id="rId13"/>
  </p:notesMasterIdLst>
  <p:sldIdLst>
    <p:sldId id="256" r:id="rId4"/>
    <p:sldId id="285" r:id="rId5"/>
    <p:sldId id="286" r:id="rId6"/>
    <p:sldId id="287" r:id="rId7"/>
    <p:sldId id="288" r:id="rId8"/>
    <p:sldId id="289" r:id="rId9"/>
    <p:sldId id="290" r:id="rId10"/>
    <p:sldId id="291" r:id="rId11"/>
    <p:sldId id="292" r:id="rId12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FB8FC928-72EE-464F-BC38-B4632756C9EE}" type="datetimeFigureOut">
              <a:rPr lang="zh-TW" altLang="en-US"/>
              <a:pPr>
                <a:defRPr/>
              </a:pPr>
              <a:t>2024/10/29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 smtClean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9676536-6B7D-46DE-95D7-3DD0ACF4DB29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28043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3CB1B1-1809-4C5B-B10D-D56A7FED31AA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18777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5F71B1-7C88-4BC8-A518-24B159CE0082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19740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43700" y="274638"/>
            <a:ext cx="1943100" cy="5745162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14400" y="274638"/>
            <a:ext cx="5676900" cy="5745162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36C93A-7BBE-44E5-BDAB-7156FDE321EE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71833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8D2B4-E862-438E-9790-CDD4659E5B57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701243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E358C2-AF4F-4DA6-BDBC-2C6B60C74D56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337441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73D52A-3251-4F2A-965A-68697340EB9C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050539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14400" y="14478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876800" y="14478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E3BFBC-5F56-4283-B299-4DE386FC81AD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474976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716F7E-6462-4EBB-AC7C-57D2A1527BC6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089308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88F2A4-614B-4CDF-B57C-19AD2CC91C25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382124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78C1DE-C343-45A7-98A2-D4A0CA8D1B37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861438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8B438A-DA91-4030-A901-6756B18B2BA8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75014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93C270-138C-42DF-BA7F-31BECF9A9D40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505853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856F6-89E5-4EB4-8B94-2E384E0429E7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343444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BC0EB8-BC90-40E1-8EEA-0FC09F0EB431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209001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43700" y="274638"/>
            <a:ext cx="1943100" cy="5745162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14400" y="274638"/>
            <a:ext cx="5676900" cy="5745162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D0B9F2-E97D-48AD-9AF0-363D7651E3CA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345176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F4EAC2-EC43-4CA0-BCF9-B1DA03845B2C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637119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66F714-468D-45C8-A116-4CD3D030CEB8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3163859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110860-0040-4170-9093-2398FA10A3AA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5423812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14400" y="14478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876800" y="14478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F01254-25D6-439E-BDBC-326C8D468B9D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9933282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7743E6-03A6-4062-A2F9-A8CB67EA79E9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9866704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756BC5-B4A1-4832-9556-DE3ECA9BC2E1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061538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B2B0C5-6FC9-44D5-BF55-5F5C805708D0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70663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0C126F-E9D4-4779-B5E6-E6821E897C36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9092598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502423-93F9-4C8F-A1C5-744BE3352F8D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9432040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7D2BA9-7A74-4D25-A98B-BA166E1C76FA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2747077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ED71CD-6FCB-48D1-A58B-126B35190EAD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2884592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43700" y="274638"/>
            <a:ext cx="1943100" cy="5745162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14400" y="274638"/>
            <a:ext cx="5676900" cy="5745162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0D375B-07BA-448A-B2BF-AAF8798B13D0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28756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14400" y="14478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876800" y="14478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33A61E-6E50-47C5-A571-1BEA1FBBB6D4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98581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9E5B3A-745C-4BDD-A569-4E3A2C7663DF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34319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E72F18-AD83-40E9-AFC0-EAB75D45B4F8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55378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0021CF-3A74-41EE-8645-B20E4A2056F5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5200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DD5D20-8F2C-4DD5-AE70-A881BBC0AA85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22056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AE9C9D-1EC0-4BF1-9C08-0ED99A350A7A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30274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 useBgFill="1">
        <p:nvSpPr>
          <p:cNvPr id="11" name="圓角矩形 10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>
        <p:nvSpPr>
          <p:cNvPr id="12" name="矩形 11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>
        <p:nvSpPr>
          <p:cNvPr id="13" name="矩形 12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>
        <p:nvSpPr>
          <p:cNvPr id="15" name="矩形 14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>
        <p:nvSpPr>
          <p:cNvPr id="1031" name="標題版面配置區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32" name="文字版面配置區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6" name="日期版面配置區 27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hangingPunct="1">
              <a:defRPr kumimoji="0" sz="1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hangingPunct="1">
              <a:defRPr kumimoji="0" sz="1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8" name="投影片編號版面配置區 28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algn="ctr" eaLnBrk="1" hangingPunct="1">
              <a:defRPr kumimoji="0" sz="1400">
                <a:solidFill>
                  <a:srgbClr val="FFFFFF"/>
                </a:solidFill>
                <a:latin typeface="Franklin Gothic Book" panose="020B0503020102020204" pitchFamily="34" charset="0"/>
              </a:defRPr>
            </a:lvl1pPr>
          </a:lstStyle>
          <a:p>
            <a:fld id="{C5D98EF3-68B0-4BE5-A804-4F06DFD0AF0B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Franklin Gothic Book" pitchFamily="34" charset="0"/>
          <a:ea typeface="新細明體" pitchFamily="18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Franklin Gothic Book" pitchFamily="34" charset="0"/>
          <a:ea typeface="新細明體" pitchFamily="18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Franklin Gothic Book" pitchFamily="34" charset="0"/>
          <a:ea typeface="新細明體" pitchFamily="18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Franklin Gothic Book" pitchFamily="34" charset="0"/>
          <a:ea typeface="新細明體" pitchFamily="18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Franklin Gothic Book" pitchFamily="34" charset="0"/>
          <a:ea typeface="新細明體" pitchFamily="18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Franklin Gothic Book" pitchFamily="34" charset="0"/>
          <a:ea typeface="新細明體" pitchFamily="18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Franklin Gothic Book" pitchFamily="34" charset="0"/>
          <a:ea typeface="新細明體" pitchFamily="18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Franklin Gothic Book" pitchFamily="34" charset="0"/>
          <a:ea typeface="新細明體" pitchFamily="18" charset="-12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kumimoji="1" sz="26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anose="05020102010507070707" pitchFamily="18" charset="2"/>
        <a:buChar char=""/>
        <a:defRPr kumimoji="1" sz="2400">
          <a:solidFill>
            <a:schemeClr val="tx1"/>
          </a:solidFill>
          <a:latin typeface="+mn-lt"/>
          <a:ea typeface="+mn-ea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anose="05020102010507070707" pitchFamily="18" charset="2"/>
        <a:buChar char=""/>
        <a:defRPr kumimoji="1" sz="2000">
          <a:solidFill>
            <a:schemeClr val="tx1"/>
          </a:solidFill>
          <a:latin typeface="+mn-lt"/>
          <a:ea typeface="+mn-ea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anose="05020102010507070707" pitchFamily="18" charset="2"/>
        <a:buChar char=""/>
        <a:defRPr kumimoji="1" sz="2000">
          <a:solidFill>
            <a:schemeClr val="tx1"/>
          </a:solidFill>
          <a:latin typeface="+mn-lt"/>
          <a:ea typeface="+mn-ea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kumimoji="1" sz="2000">
          <a:solidFill>
            <a:schemeClr val="tx1"/>
          </a:solidFill>
          <a:latin typeface="+mn-lt"/>
          <a:ea typeface="+mn-ea"/>
        </a:defRPr>
      </a:lvl5pPr>
      <a:lvl6pPr marL="1828800" indent="-228600" algn="l" rtl="0" fontAlgn="base">
        <a:spcBef>
          <a:spcPts val="375"/>
        </a:spcBef>
        <a:spcAft>
          <a:spcPct val="0"/>
        </a:spcAft>
        <a:buClr>
          <a:srgbClr val="A28E6A"/>
        </a:buClr>
        <a:buChar char="o"/>
        <a:defRPr kumimoji="1" sz="2000">
          <a:solidFill>
            <a:schemeClr val="tx1"/>
          </a:solidFill>
          <a:latin typeface="+mn-lt"/>
          <a:ea typeface="+mn-ea"/>
        </a:defRPr>
      </a:lvl6pPr>
      <a:lvl7pPr marL="2286000" indent="-228600" algn="l" rtl="0" fontAlgn="base">
        <a:spcBef>
          <a:spcPts val="375"/>
        </a:spcBef>
        <a:spcAft>
          <a:spcPct val="0"/>
        </a:spcAft>
        <a:buClr>
          <a:srgbClr val="A28E6A"/>
        </a:buClr>
        <a:buChar char="o"/>
        <a:defRPr kumimoji="1" sz="2000">
          <a:solidFill>
            <a:schemeClr val="tx1"/>
          </a:solidFill>
          <a:latin typeface="+mn-lt"/>
          <a:ea typeface="+mn-ea"/>
        </a:defRPr>
      </a:lvl7pPr>
      <a:lvl8pPr marL="2743200" indent="-228600" algn="l" rtl="0" fontAlgn="base">
        <a:spcBef>
          <a:spcPts val="375"/>
        </a:spcBef>
        <a:spcAft>
          <a:spcPct val="0"/>
        </a:spcAft>
        <a:buClr>
          <a:srgbClr val="A28E6A"/>
        </a:buClr>
        <a:buChar char="o"/>
        <a:defRPr kumimoji="1" sz="2000">
          <a:solidFill>
            <a:schemeClr val="tx1"/>
          </a:solidFill>
          <a:latin typeface="+mn-lt"/>
          <a:ea typeface="+mn-ea"/>
        </a:defRPr>
      </a:lvl8pPr>
      <a:lvl9pPr marL="3200400" indent="-228600" algn="l" rtl="0" fontAlgn="base">
        <a:spcBef>
          <a:spcPts val="375"/>
        </a:spcBef>
        <a:spcAft>
          <a:spcPct val="0"/>
        </a:spcAft>
        <a:buClr>
          <a:srgbClr val="A28E6A"/>
        </a:buClr>
        <a:buChar char="o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 useBgFill="1">
        <p:nvSpPr>
          <p:cNvPr id="11" name="圓角矩形 10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>
        <p:nvSpPr>
          <p:cNvPr id="2054" name="矩形 11"/>
          <p:cNvSpPr>
            <a:spLocks noChangeArrowheads="1"/>
          </p:cNvSpPr>
          <p:nvPr/>
        </p:nvSpPr>
        <p:spPr bwMode="auto">
          <a:xfrm flipV="1">
            <a:off x="95250" y="1341438"/>
            <a:ext cx="9013825" cy="92075"/>
          </a:xfrm>
          <a:prstGeom prst="rect">
            <a:avLst/>
          </a:prstGeom>
          <a:solidFill>
            <a:schemeClr val="accent1"/>
          </a:solidFill>
          <a:ln w="19050" cap="sq" algn="ctr">
            <a:noFill/>
            <a:miter lim="800000"/>
            <a:headEnd/>
            <a:tailEnd/>
          </a:ln>
        </p:spPr>
        <p:txBody>
          <a:bodyPr rot="10800000" anchor="ctr"/>
          <a:lstStyle/>
          <a:p>
            <a:pPr algn="ctr" eaLnBrk="1" hangingPunct="1">
              <a:defRPr/>
            </a:pPr>
            <a:endParaRPr kumimoji="0" lang="en-US" altLang="zh-TW" sz="2400">
              <a:solidFill>
                <a:srgbClr val="FFFFFF"/>
              </a:solidFill>
              <a:latin typeface="Perpetua" pitchFamily="18" charset="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69850" y="1341438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>
        <p:nvSpPr>
          <p:cNvPr id="2056" name="標題版面配置區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2057" name="文字版面配置區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6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hangingPunct="1">
              <a:defRPr kumimoji="0" sz="1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7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800100" y="6172200"/>
            <a:ext cx="4000500" cy="457200"/>
          </a:xfrm>
          <a:prstGeom prst="rect">
            <a:avLst/>
          </a:prstGeom>
        </p:spPr>
        <p:txBody>
          <a:bodyPr anchor="ctr" anchorCtr="0"/>
          <a:lstStyle>
            <a:lvl1pPr eaLnBrk="1" hangingPunct="1">
              <a:defRPr kumimoji="0" sz="1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8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46050" y="6208713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algn="ctr" eaLnBrk="1" hangingPunct="1">
              <a:defRPr kumimoji="0" sz="1400">
                <a:solidFill>
                  <a:srgbClr val="FFFFFF"/>
                </a:solidFill>
                <a:latin typeface="Franklin Gothic Book" panose="020B0503020102020204" pitchFamily="34" charset="0"/>
              </a:defRPr>
            </a:lvl1pPr>
          </a:lstStyle>
          <a:p>
            <a:fld id="{924F783D-3DC7-4B21-9FC9-06AEAAF25AF2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anose="05020102010507070707" pitchFamily="18" charset="2"/>
        <a:buChar char=""/>
        <a:defRPr sz="2400">
          <a:solidFill>
            <a:schemeClr val="tx1"/>
          </a:solidFill>
          <a:latin typeface="+mn-lt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anose="05020102010507070707" pitchFamily="18" charset="2"/>
        <a:buChar char=""/>
        <a:defRPr sz="2000">
          <a:solidFill>
            <a:schemeClr val="tx1"/>
          </a:solidFill>
          <a:latin typeface="+mn-lt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anose="05020102010507070707" pitchFamily="18" charset="2"/>
        <a:buChar char=""/>
        <a:defRPr sz="2000">
          <a:solidFill>
            <a:schemeClr val="tx1"/>
          </a:solidFill>
          <a:latin typeface="+mn-lt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5pPr>
      <a:lvl6pPr marL="18288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6pPr>
      <a:lvl7pPr marL="22860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7pPr>
      <a:lvl8pPr marL="27432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8pPr>
      <a:lvl9pPr marL="32004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 useBgFill="1">
        <p:nvSpPr>
          <p:cNvPr id="8" name="圓角矩形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>
        <p:nvSpPr>
          <p:cNvPr id="3076" name="標題版面配置區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3077" name="文字版面配置區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algn="ctr" eaLnBrk="1" hangingPunct="1">
              <a:defRPr kumimoji="0" sz="1400">
                <a:solidFill>
                  <a:srgbClr val="FFFFFF"/>
                </a:solidFill>
                <a:latin typeface="Franklin Gothic Book" panose="020B0503020102020204" pitchFamily="34" charset="0"/>
              </a:defRPr>
            </a:lvl1pPr>
          </a:lstStyle>
          <a:p>
            <a:fld id="{D3C4E825-B7C8-40C0-A68F-A0BB2DAA5038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anose="05020102010507070707" pitchFamily="18" charset="2"/>
        <a:buChar char=""/>
        <a:defRPr sz="2400">
          <a:solidFill>
            <a:schemeClr val="tx1"/>
          </a:solidFill>
          <a:latin typeface="+mn-lt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anose="05020102010507070707" pitchFamily="18" charset="2"/>
        <a:buChar char=""/>
        <a:defRPr sz="2000">
          <a:solidFill>
            <a:schemeClr val="tx1"/>
          </a:solidFill>
          <a:latin typeface="+mn-lt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anose="05020102010507070707" pitchFamily="18" charset="2"/>
        <a:buChar char=""/>
        <a:defRPr sz="2000">
          <a:solidFill>
            <a:schemeClr val="tx1"/>
          </a:solidFill>
          <a:latin typeface="+mn-lt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5pPr>
      <a:lvl6pPr marL="18288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6pPr>
      <a:lvl7pPr marL="22860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7pPr>
      <a:lvl8pPr marL="27432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8pPr>
      <a:lvl9pPr marL="32004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TCPtecho-new.c" TargetMode="Externa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/>
          </p:cNvSpPr>
          <p:nvPr>
            <p:ph type="ctrTitle"/>
          </p:nvPr>
        </p:nvSpPr>
        <p:spPr>
          <a:xfrm>
            <a:off x="67469" y="1124744"/>
            <a:ext cx="8929687" cy="1470025"/>
          </a:xfrm>
        </p:spPr>
        <p:txBody>
          <a:bodyPr/>
          <a:lstStyle/>
          <a:p>
            <a:pPr algn="ctr" eaLnBrk="1" hangingPunct="1"/>
            <a:r>
              <a:rPr lang="en-US" altLang="zh-TW" dirty="0" smtClean="0">
                <a:solidFill>
                  <a:srgbClr val="FFFFFF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Concurrency in Clients</a:t>
            </a:r>
          </a:p>
        </p:txBody>
      </p:sp>
      <p:sp>
        <p:nvSpPr>
          <p:cNvPr id="4099" name="Rectangle 3"/>
          <p:cNvSpPr>
            <a:spLocks noGrp="1"/>
          </p:cNvSpPr>
          <p:nvPr>
            <p:ph type="subTitle" idx="1"/>
          </p:nvPr>
        </p:nvSpPr>
        <p:spPr>
          <a:xfrm>
            <a:off x="1331913" y="3644900"/>
            <a:ext cx="6400800" cy="1752600"/>
          </a:xfrm>
        </p:spPr>
        <p:txBody>
          <a:bodyPr/>
          <a:lstStyle/>
          <a:p>
            <a:pPr eaLnBrk="1" hangingPunct="1"/>
            <a:r>
              <a:rPr lang="en-US" altLang="zh-TW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Shyan-Ming Yuan</a:t>
            </a:r>
          </a:p>
          <a:p>
            <a:pPr eaLnBrk="1" hangingPunct="1"/>
            <a:r>
              <a:rPr lang="en-US" altLang="zh-TW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 Department, NCTU</a:t>
            </a:r>
          </a:p>
          <a:p>
            <a:pPr eaLnBrk="1" hangingPunct="1"/>
            <a:r>
              <a:rPr lang="en-US" altLang="zh-TW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smyuan@gmail.com</a:t>
            </a:r>
          </a:p>
          <a:p>
            <a:pPr eaLnBrk="1" hangingPunct="1"/>
            <a:endParaRPr lang="en-US" altLang="zh-TW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標題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772400" cy="1143000"/>
          </a:xfrm>
        </p:spPr>
        <p:txBody>
          <a:bodyPr/>
          <a:lstStyle/>
          <a:p>
            <a:pPr algn="ctr"/>
            <a:r>
              <a:rPr lang="en-US" altLang="zh-TW" dirty="0" smtClean="0">
                <a:ea typeface="新細明體" panose="02020500000000000000" pitchFamily="18" charset="-120"/>
              </a:rPr>
              <a:t>Advantages</a:t>
            </a:r>
            <a:endParaRPr lang="zh-TW" altLang="en-US" dirty="0" smtClean="0">
              <a:ea typeface="新細明體" panose="02020500000000000000" pitchFamily="18" charset="-120"/>
            </a:endParaRPr>
          </a:p>
        </p:txBody>
      </p:sp>
      <p:sp>
        <p:nvSpPr>
          <p:cNvPr id="5123" name="內容版面配置區 2"/>
          <p:cNvSpPr>
            <a:spLocks noGrp="1"/>
          </p:cNvSpPr>
          <p:nvPr>
            <p:ph sz="quarter" idx="1"/>
          </p:nvPr>
        </p:nvSpPr>
        <p:spPr>
          <a:xfrm>
            <a:off x="251520" y="1447800"/>
            <a:ext cx="8712968" cy="5221560"/>
          </a:xfrm>
        </p:spPr>
        <p:txBody>
          <a:bodyPr/>
          <a:lstStyle/>
          <a:p>
            <a:r>
              <a:rPr lang="en-US" altLang="zh-TW" dirty="0" smtClean="0"/>
              <a:t>Concurrent implementations can separate functionality</a:t>
            </a:r>
            <a:r>
              <a:rPr lang="zh-TW" altLang="en-US" dirty="0" smtClean="0"/>
              <a:t> </a:t>
            </a:r>
            <a:r>
              <a:rPr lang="en-US" altLang="zh-TW" dirty="0" smtClean="0"/>
              <a:t>into conceptually separate components.</a:t>
            </a:r>
          </a:p>
          <a:p>
            <a:r>
              <a:rPr lang="en-US" altLang="zh-TW" dirty="0" smtClean="0"/>
              <a:t>Concurrent implementations can be easier to maintain and extend because they make the code modular.</a:t>
            </a:r>
          </a:p>
          <a:p>
            <a:r>
              <a:rPr lang="en-US" altLang="zh-TW" dirty="0" smtClean="0"/>
              <a:t>Concurrent clients can </a:t>
            </a:r>
            <a:r>
              <a:rPr lang="en-US" altLang="zh-TW" dirty="0" smtClean="0">
                <a:solidFill>
                  <a:srgbClr val="FF0000"/>
                </a:solidFill>
              </a:rPr>
              <a:t>contact several servers at the same time</a:t>
            </a:r>
            <a:r>
              <a:rPr lang="en-US" altLang="zh-TW" dirty="0" smtClean="0"/>
              <a:t>:</a:t>
            </a:r>
          </a:p>
          <a:p>
            <a:pPr lvl="1"/>
            <a:r>
              <a:rPr lang="en-US" altLang="zh-TW" dirty="0" smtClean="0"/>
              <a:t>Either </a:t>
            </a:r>
            <a:r>
              <a:rPr lang="en-US" altLang="zh-TW" dirty="0" smtClean="0"/>
              <a:t>to compare response times or results</a:t>
            </a:r>
          </a:p>
          <a:p>
            <a:pPr lvl="1"/>
            <a:r>
              <a:rPr lang="en-US" altLang="zh-TW" dirty="0"/>
              <a:t>o</a:t>
            </a:r>
            <a:r>
              <a:rPr lang="en-US" altLang="zh-TW" dirty="0" smtClean="0"/>
              <a:t>r </a:t>
            </a:r>
            <a:r>
              <a:rPr lang="en-US" altLang="zh-TW" dirty="0" smtClean="0"/>
              <a:t>to merge the results returned from different servers.</a:t>
            </a:r>
          </a:p>
          <a:p>
            <a:r>
              <a:rPr lang="en-US" altLang="zh-TW" dirty="0" smtClean="0"/>
              <a:t>Concurrency can allow the user to change parameters, inquire about the client status, or control processing dynamically.</a:t>
            </a:r>
          </a:p>
          <a:p>
            <a:r>
              <a:rPr lang="en-US" altLang="zh-TW" dirty="0" smtClean="0"/>
              <a:t>The key advantage in clients lies in </a:t>
            </a:r>
            <a:r>
              <a:rPr lang="en-US" altLang="zh-TW" dirty="0" smtClean="0">
                <a:solidFill>
                  <a:srgbClr val="FF0000"/>
                </a:solidFill>
              </a:rPr>
              <a:t>asynchrony.</a:t>
            </a:r>
          </a:p>
          <a:p>
            <a:pPr lvl="1"/>
            <a:r>
              <a:rPr lang="en-US" altLang="zh-TW" dirty="0" smtClean="0"/>
              <a:t>It allows a client to handle multiple tasks simultaneously without imposing a strict execution order on them.</a:t>
            </a:r>
            <a:endParaRPr lang="zh-TW" altLang="en-US" dirty="0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12968" cy="1143000"/>
          </a:xfrm>
        </p:spPr>
        <p:txBody>
          <a:bodyPr/>
          <a:lstStyle/>
          <a:p>
            <a:pPr algn="ctr"/>
            <a:r>
              <a:rPr lang="en-US" altLang="zh-TW" dirty="0" smtClean="0"/>
              <a:t>Control Functions </a:t>
            </a:r>
            <a:r>
              <a:rPr lang="en-US" altLang="zh-TW" dirty="0" err="1" smtClean="0"/>
              <a:t>vs</a:t>
            </a:r>
            <a:r>
              <a:rPr lang="en-US" altLang="zh-TW" dirty="0" smtClean="0"/>
              <a:t> Normal Processing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7504" y="1412776"/>
            <a:ext cx="8928992" cy="5293568"/>
          </a:xfrm>
        </p:spPr>
        <p:txBody>
          <a:bodyPr/>
          <a:lstStyle/>
          <a:p>
            <a:r>
              <a:rPr lang="en-US" altLang="zh-TW" dirty="0" smtClean="0"/>
              <a:t>There is a need to separate control functions from normal processing.</a:t>
            </a:r>
          </a:p>
          <a:p>
            <a:r>
              <a:rPr lang="en-US" altLang="zh-TW" dirty="0" smtClean="0"/>
              <a:t>Considers a queries such as: </a:t>
            </a:r>
            <a:r>
              <a:rPr lang="en-US" altLang="zh-TW" dirty="0" smtClean="0">
                <a:solidFill>
                  <a:srgbClr val="FF0000"/>
                </a:solidFill>
              </a:rPr>
              <a:t>Find all people who live on </a:t>
            </a:r>
            <a:r>
              <a:rPr lang="en-US" altLang="zh-TW" dirty="0" smtClean="0">
                <a:solidFill>
                  <a:srgbClr val="FF0000"/>
                </a:solidFill>
              </a:rPr>
              <a:t>M </a:t>
            </a:r>
            <a:r>
              <a:rPr lang="en-US" altLang="zh-TW" dirty="0" smtClean="0">
                <a:solidFill>
                  <a:srgbClr val="FF0000"/>
                </a:solidFill>
              </a:rPr>
              <a:t>Street</a:t>
            </a:r>
            <a:r>
              <a:rPr lang="en-US" altLang="zh-TW" i="1" dirty="0" smtClean="0"/>
              <a:t>.</a:t>
            </a:r>
          </a:p>
          <a:p>
            <a:pPr lvl="1"/>
            <a:r>
              <a:rPr lang="en-US" altLang="zh-TW" dirty="0" smtClean="0"/>
              <a:t>If the database contains information for a single town, the response might include fewer than </a:t>
            </a:r>
            <a:r>
              <a:rPr lang="en-US" altLang="zh-TW" dirty="0" smtClean="0">
                <a:solidFill>
                  <a:srgbClr val="FF0000"/>
                </a:solidFill>
              </a:rPr>
              <a:t>1000</a:t>
            </a:r>
            <a:r>
              <a:rPr lang="en-US" altLang="zh-TW" i="1" dirty="0" smtClean="0"/>
              <a:t> </a:t>
            </a:r>
            <a:r>
              <a:rPr lang="en-US" altLang="zh-TW" dirty="0" smtClean="0"/>
              <a:t>names and takes less than 1 second.</a:t>
            </a:r>
          </a:p>
          <a:p>
            <a:pPr lvl="1"/>
            <a:r>
              <a:rPr lang="en-US" altLang="zh-TW" dirty="0" smtClean="0"/>
              <a:t>If the database contains information about all people in a country or even the whole world, the response could take more than 10 minutes.</a:t>
            </a:r>
          </a:p>
          <a:p>
            <a:r>
              <a:rPr lang="en-US" altLang="zh-TW" dirty="0" smtClean="0"/>
              <a:t>A user who invokes a client software may have no idea how long it will take to receive a response or how large that response will be.</a:t>
            </a:r>
          </a:p>
          <a:p>
            <a:pPr lvl="1"/>
            <a:r>
              <a:rPr lang="en-US" altLang="zh-TW" dirty="0" smtClean="0"/>
              <a:t>If a user becomes impatient to wait,</a:t>
            </a:r>
            <a:r>
              <a:rPr lang="zh-TW" altLang="zh-TW" dirty="0" smtClean="0"/>
              <a:t> </a:t>
            </a:r>
            <a:r>
              <a:rPr lang="en-US" altLang="zh-TW" dirty="0" smtClean="0"/>
              <a:t>the user has only one option: abort the client program and retry it again later.</a:t>
            </a:r>
          </a:p>
          <a:p>
            <a:r>
              <a:rPr lang="en-US" altLang="zh-TW" dirty="0" smtClean="0"/>
              <a:t>An well designed concurrent client can permit the user to continue to interact with the client while the client waits for a response.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712968" cy="1143000"/>
          </a:xfrm>
        </p:spPr>
        <p:txBody>
          <a:bodyPr/>
          <a:lstStyle/>
          <a:p>
            <a:pPr algn="r"/>
            <a:r>
              <a:rPr lang="en-US" altLang="zh-TW" dirty="0" smtClean="0"/>
              <a:t>Concurrent Contact With Multi Servers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39552" y="1447800"/>
            <a:ext cx="8147248" cy="4572000"/>
          </a:xfrm>
        </p:spPr>
        <p:txBody>
          <a:bodyPr/>
          <a:lstStyle/>
          <a:p>
            <a:r>
              <a:rPr lang="en-US" altLang="zh-TW" dirty="0" smtClean="0"/>
              <a:t>A concurrent client for the TIME service can send a request to multiple </a:t>
            </a:r>
            <a:r>
              <a:rPr lang="en-US" altLang="zh-TW" dirty="0" smtClean="0"/>
              <a:t>TIME servers </a:t>
            </a:r>
            <a:r>
              <a:rPr lang="en-US" altLang="zh-TW" dirty="0" smtClean="0"/>
              <a:t>in the same time:</a:t>
            </a:r>
          </a:p>
          <a:p>
            <a:pPr lvl="1"/>
            <a:r>
              <a:rPr lang="en-US" altLang="zh-TW" dirty="0" smtClean="0"/>
              <a:t>accepts the first arrived response</a:t>
            </a:r>
          </a:p>
          <a:p>
            <a:pPr lvl="1"/>
            <a:r>
              <a:rPr lang="en-US" altLang="zh-TW" dirty="0" smtClean="0"/>
              <a:t>or takes the average of several responses.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003232" cy="1143000"/>
          </a:xfrm>
        </p:spPr>
        <p:txBody>
          <a:bodyPr/>
          <a:lstStyle/>
          <a:p>
            <a:pPr algn="ctr"/>
            <a:r>
              <a:rPr lang="en-US" altLang="zh-TW" dirty="0" smtClean="0"/>
              <a:t>Concurrent Client Implementations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39552" y="1447800"/>
            <a:ext cx="8147248" cy="4572000"/>
          </a:xfrm>
        </p:spPr>
        <p:txBody>
          <a:bodyPr/>
          <a:lstStyle/>
          <a:p>
            <a:r>
              <a:rPr lang="en-US" altLang="zh-TW" dirty="0" smtClean="0"/>
              <a:t>Most concurrent client implementations follow one of two</a:t>
            </a:r>
            <a:br>
              <a:rPr lang="en-US" altLang="zh-TW" dirty="0" smtClean="0"/>
            </a:br>
            <a:r>
              <a:rPr lang="en-US" altLang="zh-TW" dirty="0" smtClean="0"/>
              <a:t>basic approaches: </a:t>
            </a:r>
            <a:endParaRPr lang="zh-TW" altLang="zh-TW" dirty="0" smtClean="0"/>
          </a:p>
          <a:p>
            <a:pPr lvl="1"/>
            <a:r>
              <a:rPr lang="en-US" altLang="zh-TW" dirty="0" smtClean="0"/>
              <a:t>The client divides into two or more threads of execution that each handle one function</a:t>
            </a:r>
            <a:r>
              <a:rPr lang="en-US" altLang="zh-TW" dirty="0"/>
              <a:t>.</a:t>
            </a:r>
            <a:endParaRPr lang="zh-TW" altLang="zh-TW" dirty="0" smtClean="0"/>
          </a:p>
          <a:p>
            <a:pPr lvl="1"/>
            <a:r>
              <a:rPr lang="en-US" altLang="zh-TW" dirty="0" smtClean="0"/>
              <a:t>The client consists of a single thread that uses </a:t>
            </a:r>
            <a:r>
              <a:rPr lang="en-US" altLang="zh-TW" i="1" dirty="0" smtClean="0"/>
              <a:t>select </a:t>
            </a:r>
            <a:r>
              <a:rPr lang="en-US" altLang="zh-TW" dirty="0" smtClean="0"/>
              <a:t>to handle multiple input and output events asynchronously.</a:t>
            </a:r>
            <a:endParaRPr lang="zh-TW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60040" y="260648"/>
            <a:ext cx="7772400" cy="1143000"/>
          </a:xfrm>
        </p:spPr>
        <p:txBody>
          <a:bodyPr/>
          <a:lstStyle/>
          <a:p>
            <a:pPr algn="ctr"/>
            <a:r>
              <a:rPr lang="en-US" altLang="zh-TW" dirty="0" smtClean="0"/>
              <a:t>A Multi-Thread Concurrent Client</a:t>
            </a:r>
            <a:endParaRPr lang="zh-TW" alt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43075" y="1484784"/>
            <a:ext cx="5205189" cy="3672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文字方塊 4"/>
          <p:cNvSpPr txBox="1"/>
          <p:nvPr/>
        </p:nvSpPr>
        <p:spPr>
          <a:xfrm>
            <a:off x="323528" y="5301208"/>
            <a:ext cx="85689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1. An </a:t>
            </a:r>
            <a:r>
              <a:rPr lang="en-US" altLang="zh-TW" i="1" dirty="0" smtClean="0"/>
              <a:t>input thread </a:t>
            </a:r>
            <a:r>
              <a:rPr lang="en-US" altLang="zh-TW" dirty="0" smtClean="0"/>
              <a:t>reads from standard input,</a:t>
            </a:r>
            <a:r>
              <a:rPr lang="zh-TW" altLang="zh-TW" dirty="0" smtClean="0"/>
              <a:t> </a:t>
            </a:r>
            <a:r>
              <a:rPr lang="en-US" altLang="zh-TW" dirty="0" smtClean="0"/>
              <a:t>formulates requests,</a:t>
            </a:r>
            <a:r>
              <a:rPr lang="zh-TW" altLang="zh-TW" dirty="0" smtClean="0"/>
              <a:t> </a:t>
            </a:r>
            <a:r>
              <a:rPr lang="en-US" altLang="zh-TW" dirty="0" smtClean="0"/>
              <a:t>and sends them to the server over the TCP connection.</a:t>
            </a:r>
          </a:p>
          <a:p>
            <a:r>
              <a:rPr lang="en-US" altLang="zh-TW" dirty="0" smtClean="0"/>
              <a:t>2. A separate </a:t>
            </a:r>
            <a:r>
              <a:rPr lang="en-US" altLang="zh-TW" i="1" dirty="0" smtClean="0"/>
              <a:t>output thread </a:t>
            </a:r>
            <a:r>
              <a:rPr lang="en-US" altLang="zh-TW" dirty="0" smtClean="0"/>
              <a:t>receives responses from the server and writes them to standard output. </a:t>
            </a:r>
          </a:p>
          <a:p>
            <a:r>
              <a:rPr lang="en-US" altLang="zh-TW" dirty="0" smtClean="0"/>
              <a:t>3. A third </a:t>
            </a:r>
            <a:r>
              <a:rPr lang="en-US" altLang="zh-TW" i="1" dirty="0" smtClean="0"/>
              <a:t>control thread </a:t>
            </a:r>
            <a:r>
              <a:rPr lang="en-US" altLang="zh-TW" dirty="0" smtClean="0"/>
              <a:t>accepts commands from the user that control processing.</a:t>
            </a:r>
            <a:endParaRPr lang="zh-TW" altLang="zh-TW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 Single Thread Concurrent Client</a:t>
            </a:r>
            <a:endParaRPr lang="zh-TW" altLang="en-US" dirty="0"/>
          </a:p>
        </p:txBody>
      </p:sp>
      <p:sp>
        <p:nvSpPr>
          <p:cNvPr id="4" name="文字方塊 3"/>
          <p:cNvSpPr txBox="1"/>
          <p:nvPr/>
        </p:nvSpPr>
        <p:spPr>
          <a:xfrm>
            <a:off x="827584" y="5733256"/>
            <a:ext cx="7992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A client can implement concurrency with a single thread algorithm. </a:t>
            </a:r>
          </a:p>
          <a:p>
            <a:r>
              <a:rPr lang="en-US" altLang="zh-TW" dirty="0" smtClean="0"/>
              <a:t>The client uses </a:t>
            </a:r>
            <a:r>
              <a:rPr lang="en-US" altLang="zh-TW" i="1" dirty="0" smtClean="0"/>
              <a:t>select </a:t>
            </a:r>
            <a:r>
              <a:rPr lang="en-US" altLang="zh-TW" dirty="0" smtClean="0"/>
              <a:t>to handle multiple connections concurrently.</a:t>
            </a:r>
            <a:endParaRPr lang="zh-TW" altLang="en-US" dirty="0"/>
          </a:p>
        </p:txBody>
      </p:sp>
      <p:pic>
        <p:nvPicPr>
          <p:cNvPr id="5" name="內容版面配置區 4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1700808"/>
            <a:ext cx="3096344" cy="3096344"/>
          </a:xfrm>
          <a:prstGeom prst="rect">
            <a:avLst/>
          </a:prstGeom>
          <a:noFill/>
        </p:spPr>
      </p:pic>
      <p:sp>
        <p:nvSpPr>
          <p:cNvPr id="6" name="文字方塊 5"/>
          <p:cNvSpPr txBox="1"/>
          <p:nvPr/>
        </p:nvSpPr>
        <p:spPr>
          <a:xfrm>
            <a:off x="6300192" y="1990581"/>
            <a:ext cx="216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Client application process</a:t>
            </a:r>
            <a:endParaRPr lang="zh-TW" altLang="en-US" dirty="0"/>
          </a:p>
        </p:txBody>
      </p:sp>
      <p:cxnSp>
        <p:nvCxnSpPr>
          <p:cNvPr id="8" name="直線單箭頭接點 7"/>
          <p:cNvCxnSpPr>
            <a:stCxn id="6" idx="1"/>
          </p:cNvCxnSpPr>
          <p:nvPr/>
        </p:nvCxnSpPr>
        <p:spPr>
          <a:xfrm flipH="1" flipV="1">
            <a:off x="5724128" y="2276872"/>
            <a:ext cx="576064" cy="368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字方塊 11"/>
          <p:cNvSpPr txBox="1"/>
          <p:nvPr/>
        </p:nvSpPr>
        <p:spPr>
          <a:xfrm>
            <a:off x="6372200" y="4931876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Operating system</a:t>
            </a:r>
            <a:endParaRPr lang="zh-TW" altLang="en-US" dirty="0"/>
          </a:p>
        </p:txBody>
      </p:sp>
      <p:cxnSp>
        <p:nvCxnSpPr>
          <p:cNvPr id="14" name="直線單箭頭接點 13"/>
          <p:cNvCxnSpPr/>
          <p:nvPr/>
        </p:nvCxnSpPr>
        <p:spPr>
          <a:xfrm flipH="1" flipV="1">
            <a:off x="5876528" y="5048309"/>
            <a:ext cx="576064" cy="368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字方塊 14"/>
          <p:cNvSpPr txBox="1"/>
          <p:nvPr/>
        </p:nvSpPr>
        <p:spPr>
          <a:xfrm>
            <a:off x="2339752" y="4869160"/>
            <a:ext cx="36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dirty="0" smtClean="0"/>
              <a:t>   input           TCP           </a:t>
            </a:r>
            <a:r>
              <a:rPr lang="en-US" altLang="zh-TW" sz="1400" dirty="0" err="1" smtClean="0"/>
              <a:t>TCP</a:t>
            </a:r>
            <a:r>
              <a:rPr lang="en-US" altLang="zh-TW" sz="1400" dirty="0" smtClean="0"/>
              <a:t>            </a:t>
            </a:r>
            <a:r>
              <a:rPr lang="en-US" altLang="zh-TW" sz="1400" dirty="0" err="1" smtClean="0"/>
              <a:t>TCP</a:t>
            </a:r>
            <a:endParaRPr lang="zh-TW" altLang="zh-TW" sz="1400" dirty="0" smtClean="0"/>
          </a:p>
          <a:p>
            <a:r>
              <a:rPr lang="en-US" altLang="zh-TW" sz="1400" dirty="0" smtClean="0"/>
              <a:t>descriptor    socket1     socket2       </a:t>
            </a:r>
            <a:r>
              <a:rPr lang="en-US" altLang="zh-TW" sz="1400" dirty="0" err="1" smtClean="0"/>
              <a:t>socketn</a:t>
            </a:r>
            <a:endParaRPr lang="zh-TW" alt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 </a:t>
            </a:r>
            <a:r>
              <a:rPr lang="en-US" altLang="zh-TW" dirty="0" smtClean="0">
                <a:hlinkClick r:id="rId2" action="ppaction://hlinkfile"/>
              </a:rPr>
              <a:t>Concurrent Echo Client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447800"/>
            <a:ext cx="8424936" cy="4572000"/>
          </a:xfrm>
        </p:spPr>
        <p:txBody>
          <a:bodyPr/>
          <a:lstStyle/>
          <a:p>
            <a:r>
              <a:rPr lang="en-US" altLang="zh-TW" dirty="0" smtClean="0"/>
              <a:t>The concurrent client connects to multiple ECHO servers for measuring the network throughput to a set of machines</a:t>
            </a:r>
          </a:p>
          <a:p>
            <a:r>
              <a:rPr lang="en-US" altLang="zh-TW" dirty="0" smtClean="0"/>
              <a:t>The client </a:t>
            </a:r>
            <a:r>
              <a:rPr lang="en-US" altLang="zh-TW" i="1" dirty="0" err="1" smtClean="0"/>
              <a:t>TCPtecho</a:t>
            </a:r>
            <a:r>
              <a:rPr lang="en-US" altLang="zh-TW" i="1" dirty="0" smtClean="0"/>
              <a:t> </a:t>
            </a:r>
            <a:r>
              <a:rPr lang="en-US" altLang="zh-TW" dirty="0" smtClean="0"/>
              <a:t>accepts multiple host names as arguments</a:t>
            </a:r>
          </a:p>
          <a:p>
            <a:pPr lvl="1"/>
            <a:r>
              <a:rPr lang="en-US" altLang="zh-TW" dirty="0" err="1" smtClean="0"/>
              <a:t>TCPtecho</a:t>
            </a:r>
            <a:r>
              <a:rPr lang="en-US" altLang="zh-TW" dirty="0" smtClean="0"/>
              <a:t>  [ -c count ]  host1  host2 ...</a:t>
            </a:r>
          </a:p>
          <a:p>
            <a:pPr lvl="1"/>
            <a:r>
              <a:rPr lang="en-US" altLang="zh-TW" dirty="0" smtClean="0"/>
              <a:t>For each host,</a:t>
            </a:r>
            <a:r>
              <a:rPr lang="zh-TW" altLang="zh-TW" dirty="0" smtClean="0"/>
              <a:t> </a:t>
            </a:r>
            <a:r>
              <a:rPr lang="en-US" altLang="zh-TW" dirty="0" smtClean="0"/>
              <a:t>it opens a TCP connection to the ECHO server</a:t>
            </a:r>
          </a:p>
          <a:p>
            <a:pPr lvl="2"/>
            <a:r>
              <a:rPr lang="en-US" altLang="zh-TW" dirty="0" smtClean="0"/>
              <a:t>It</a:t>
            </a:r>
            <a:r>
              <a:rPr lang="zh-TW" altLang="zh-TW" dirty="0" smtClean="0"/>
              <a:t> </a:t>
            </a:r>
            <a:r>
              <a:rPr lang="en-US" altLang="zh-TW" dirty="0" smtClean="0"/>
              <a:t>sends </a:t>
            </a:r>
            <a:r>
              <a:rPr lang="en-US" altLang="zh-TW" i="1" dirty="0" err="1" smtClean="0"/>
              <a:t>ccount</a:t>
            </a:r>
            <a:r>
              <a:rPr lang="en-US" altLang="zh-TW" i="1" dirty="0" smtClean="0"/>
              <a:t> </a:t>
            </a:r>
            <a:r>
              <a:rPr lang="en-US" altLang="zh-TW" dirty="0" smtClean="0"/>
              <a:t>bytes of “D” across the connection,</a:t>
            </a:r>
            <a:r>
              <a:rPr lang="zh-TW" altLang="zh-TW" dirty="0" smtClean="0"/>
              <a:t> </a:t>
            </a:r>
            <a:endParaRPr lang="en-US" altLang="zh-TW" dirty="0" smtClean="0"/>
          </a:p>
          <a:p>
            <a:pPr lvl="2"/>
            <a:r>
              <a:rPr lang="en-US" altLang="zh-TW" dirty="0" smtClean="0"/>
              <a:t>reads the bytes it receives back from each server,</a:t>
            </a:r>
            <a:r>
              <a:rPr lang="zh-TW" altLang="zh-TW" dirty="0" smtClean="0"/>
              <a:t> </a:t>
            </a:r>
            <a:endParaRPr lang="en-US" altLang="zh-TW" dirty="0" smtClean="0"/>
          </a:p>
          <a:p>
            <a:pPr lvl="2"/>
            <a:r>
              <a:rPr lang="en-US" altLang="zh-TW" dirty="0" smtClean="0"/>
              <a:t>and prints the total time required to complete the task</a:t>
            </a:r>
          </a:p>
          <a:p>
            <a:r>
              <a:rPr lang="en-US" altLang="zh-TW" dirty="0" smtClean="0"/>
              <a:t>Therefore, the </a:t>
            </a:r>
            <a:r>
              <a:rPr lang="en-US" altLang="zh-TW" i="1" dirty="0" err="1" smtClean="0"/>
              <a:t>TCPtecho</a:t>
            </a:r>
            <a:r>
              <a:rPr lang="en-US" altLang="zh-TW" i="1" dirty="0" smtClean="0"/>
              <a:t> </a:t>
            </a:r>
            <a:r>
              <a:rPr lang="en-US" altLang="zh-TW" dirty="0" smtClean="0"/>
              <a:t>can be used to measure the current throughput to a set of machines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7772400" cy="1143000"/>
          </a:xfrm>
        </p:spPr>
        <p:txBody>
          <a:bodyPr/>
          <a:lstStyle/>
          <a:p>
            <a:pPr algn="ctr"/>
            <a:r>
              <a:rPr lang="en-US" altLang="zh-TW" dirty="0" smtClean="0"/>
              <a:t>Two Major Advantages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3528" y="1447800"/>
            <a:ext cx="8496944" cy="3205336"/>
          </a:xfrm>
        </p:spPr>
        <p:txBody>
          <a:bodyPr/>
          <a:lstStyle/>
          <a:p>
            <a:r>
              <a:rPr lang="en-US" altLang="zh-TW" dirty="0" smtClean="0"/>
              <a:t>The </a:t>
            </a:r>
            <a:r>
              <a:rPr lang="en-US" altLang="zh-TW" i="1" dirty="0" err="1" smtClean="0"/>
              <a:t>TCPtecho</a:t>
            </a:r>
            <a:r>
              <a:rPr lang="en-US" altLang="zh-TW" i="1" dirty="0" smtClean="0"/>
              <a:t> </a:t>
            </a:r>
            <a:r>
              <a:rPr lang="en-US" altLang="zh-TW" dirty="0" smtClean="0"/>
              <a:t>improves throughput measure in two ways:</a:t>
            </a:r>
          </a:p>
          <a:p>
            <a:pPr lvl="1"/>
            <a:r>
              <a:rPr lang="en-US" altLang="zh-TW" dirty="0" smtClean="0"/>
              <a:t>It obtains a more accurate measure of the time required for each connection because it measures the throughput on all connections during the same time interval. </a:t>
            </a:r>
          </a:p>
          <a:p>
            <a:pPr lvl="2"/>
            <a:r>
              <a:rPr lang="en-US" altLang="zh-TW" dirty="0" smtClean="0"/>
              <a:t>Thus,</a:t>
            </a:r>
            <a:r>
              <a:rPr lang="zh-TW" altLang="zh-TW" dirty="0" smtClean="0"/>
              <a:t> </a:t>
            </a:r>
            <a:r>
              <a:rPr lang="en-US" altLang="zh-TW" dirty="0" smtClean="0"/>
              <a:t>congestion affects all connections equally.</a:t>
            </a:r>
          </a:p>
          <a:p>
            <a:pPr lvl="1"/>
            <a:r>
              <a:rPr lang="en-US" altLang="zh-TW" dirty="0" smtClean="0"/>
              <a:t>It requires less total time to complete the whole task.</a:t>
            </a:r>
          </a:p>
          <a:p>
            <a:pPr lvl="2"/>
            <a:r>
              <a:rPr lang="en-US" altLang="zh-TW" dirty="0" smtClean="0"/>
              <a:t>When using a sequential client to measure </a:t>
            </a:r>
            <a:r>
              <a:rPr lang="en-US" altLang="zh-TW" i="1" dirty="0" smtClean="0"/>
              <a:t>N </a:t>
            </a:r>
            <a:r>
              <a:rPr lang="en-US" altLang="zh-TW" dirty="0" smtClean="0"/>
              <a:t>machines, it can take approximately N times longer than a concurrent version.</a:t>
            </a:r>
          </a:p>
          <a:p>
            <a:endParaRPr lang="zh-TW" altLang="en-US" dirty="0"/>
          </a:p>
        </p:txBody>
      </p:sp>
      <p:sp>
        <p:nvSpPr>
          <p:cNvPr id="4" name="文字方塊 3"/>
          <p:cNvSpPr txBox="1"/>
          <p:nvPr/>
        </p:nvSpPr>
        <p:spPr>
          <a:xfrm>
            <a:off x="395536" y="4653136"/>
            <a:ext cx="417646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% ./</a:t>
            </a:r>
            <a:r>
              <a:rPr lang="en-US" altLang="zh-TW" dirty="0" err="1" smtClean="0"/>
              <a:t>TCPtecho</a:t>
            </a:r>
            <a:r>
              <a:rPr lang="en-US" altLang="zh-TW" dirty="0" smtClean="0"/>
              <a:t>-new linux1 linux2 linux3</a:t>
            </a:r>
          </a:p>
          <a:p>
            <a:r>
              <a:rPr lang="en-US" altLang="zh-TW" dirty="0" smtClean="0"/>
              <a:t>linux1:2 ms</a:t>
            </a:r>
          </a:p>
          <a:p>
            <a:r>
              <a:rPr lang="en-US" altLang="zh-TW" dirty="0" smtClean="0"/>
              <a:t>linux2:3 ms</a:t>
            </a:r>
          </a:p>
          <a:p>
            <a:r>
              <a:rPr lang="en-US" altLang="zh-TW" dirty="0" smtClean="0"/>
              <a:t>linux3:3 ms</a:t>
            </a:r>
          </a:p>
          <a:p>
            <a:r>
              <a:rPr lang="en-US" altLang="zh-TW" dirty="0" smtClean="0"/>
              <a:t>Total time elapsed: 3 ms</a:t>
            </a:r>
            <a:endParaRPr lang="zh-TW" altLang="en-US" dirty="0"/>
          </a:p>
        </p:txBody>
      </p:sp>
      <p:sp>
        <p:nvSpPr>
          <p:cNvPr id="5" name="文字方塊 4"/>
          <p:cNvSpPr txBox="1"/>
          <p:nvPr/>
        </p:nvSpPr>
        <p:spPr>
          <a:xfrm>
            <a:off x="3707904" y="5120024"/>
            <a:ext cx="51845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% ./</a:t>
            </a:r>
            <a:r>
              <a:rPr lang="en-US" altLang="zh-TW" dirty="0" err="1" smtClean="0"/>
              <a:t>TCPtecho</a:t>
            </a:r>
            <a:r>
              <a:rPr lang="en-US" altLang="zh-TW" dirty="0" smtClean="0"/>
              <a:t>-new -c 999999 linux1 linux2 linux3</a:t>
            </a:r>
          </a:p>
          <a:p>
            <a:r>
              <a:rPr lang="en-US" altLang="zh-TW" dirty="0" smtClean="0"/>
              <a:t>linux2:32 ms</a:t>
            </a:r>
          </a:p>
          <a:p>
            <a:r>
              <a:rPr lang="en-US" altLang="zh-TW" dirty="0" smtClean="0"/>
              <a:t>linux1:32 ms</a:t>
            </a:r>
          </a:p>
          <a:p>
            <a:r>
              <a:rPr lang="en-US" altLang="zh-TW" dirty="0" smtClean="0"/>
              <a:t>linux3:33 ms</a:t>
            </a:r>
          </a:p>
          <a:p>
            <a:r>
              <a:rPr lang="en-US" altLang="zh-TW" dirty="0" smtClean="0"/>
              <a:t>Total time elapsed: 33 ms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公正">
  <a:themeElements>
    <a:clrScheme name="4_公正 1">
      <a:dk1>
        <a:srgbClr val="000000"/>
      </a:dk1>
      <a:lt1>
        <a:srgbClr val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FFFFFF"/>
      </a:accent3>
      <a:accent4>
        <a:srgbClr val="000000"/>
      </a:accent4>
      <a:accent5>
        <a:srgbClr val="E6B1AB"/>
      </a:accent5>
      <a:accent6>
        <a:srgbClr val="8C281B"/>
      </a:accent6>
      <a:hlink>
        <a:srgbClr val="CC9900"/>
      </a:hlink>
      <a:folHlink>
        <a:srgbClr val="96A9A9"/>
      </a:folHlink>
    </a:clrScheme>
    <a:fontScheme name="4_公正">
      <a:majorFont>
        <a:latin typeface="Franklin Gothic Book"/>
        <a:ea typeface="新細明體"/>
        <a:cs typeface=""/>
      </a:majorFont>
      <a:minorFont>
        <a:latin typeface="Perpetua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公正 1">
        <a:dk1>
          <a:srgbClr val="000000"/>
        </a:dk1>
        <a:lt1>
          <a:srgbClr val="FFFFFF"/>
        </a:lt1>
        <a:dk2>
          <a:srgbClr val="696464"/>
        </a:dk2>
        <a:lt2>
          <a:srgbClr val="E9E5DC"/>
        </a:lt2>
        <a:accent1>
          <a:srgbClr val="D34817"/>
        </a:accent1>
        <a:accent2>
          <a:srgbClr val="9B2D1F"/>
        </a:accent2>
        <a:accent3>
          <a:srgbClr val="FFFFFF"/>
        </a:accent3>
        <a:accent4>
          <a:srgbClr val="000000"/>
        </a:accent4>
        <a:accent5>
          <a:srgbClr val="E6B1AB"/>
        </a:accent5>
        <a:accent6>
          <a:srgbClr val="8C281B"/>
        </a:accent6>
        <a:hlink>
          <a:srgbClr val="CC9900"/>
        </a:hlink>
        <a:folHlink>
          <a:srgbClr val="96A9A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5_公正">
  <a:themeElements>
    <a:clrScheme name="5_公正 1">
      <a:dk1>
        <a:srgbClr val="000000"/>
      </a:dk1>
      <a:lt1>
        <a:srgbClr val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FFFFFF"/>
      </a:accent3>
      <a:accent4>
        <a:srgbClr val="000000"/>
      </a:accent4>
      <a:accent5>
        <a:srgbClr val="E6B1AB"/>
      </a:accent5>
      <a:accent6>
        <a:srgbClr val="8C281B"/>
      </a:accent6>
      <a:hlink>
        <a:srgbClr val="CC9900"/>
      </a:hlink>
      <a:folHlink>
        <a:srgbClr val="96A9A9"/>
      </a:folHlink>
    </a:clrScheme>
    <a:fontScheme name="5_公正">
      <a:majorFont>
        <a:latin typeface="Franklin Gothic Book"/>
        <a:ea typeface=""/>
        <a:cs typeface=""/>
      </a:majorFont>
      <a:minorFont>
        <a:latin typeface="Perpet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5_公正 1">
        <a:dk1>
          <a:srgbClr val="000000"/>
        </a:dk1>
        <a:lt1>
          <a:srgbClr val="FFFFFF"/>
        </a:lt1>
        <a:dk2>
          <a:srgbClr val="696464"/>
        </a:dk2>
        <a:lt2>
          <a:srgbClr val="E9E5DC"/>
        </a:lt2>
        <a:accent1>
          <a:srgbClr val="D34817"/>
        </a:accent1>
        <a:accent2>
          <a:srgbClr val="9B2D1F"/>
        </a:accent2>
        <a:accent3>
          <a:srgbClr val="FFFFFF"/>
        </a:accent3>
        <a:accent4>
          <a:srgbClr val="000000"/>
        </a:accent4>
        <a:accent5>
          <a:srgbClr val="E6B1AB"/>
        </a:accent5>
        <a:accent6>
          <a:srgbClr val="8C281B"/>
        </a:accent6>
        <a:hlink>
          <a:srgbClr val="CC9900"/>
        </a:hlink>
        <a:folHlink>
          <a:srgbClr val="96A9A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公正">
  <a:themeElements>
    <a:clrScheme name="公正 1">
      <a:dk1>
        <a:srgbClr val="000000"/>
      </a:dk1>
      <a:lt1>
        <a:srgbClr val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FFFFFF"/>
      </a:accent3>
      <a:accent4>
        <a:srgbClr val="000000"/>
      </a:accent4>
      <a:accent5>
        <a:srgbClr val="E6B1AB"/>
      </a:accent5>
      <a:accent6>
        <a:srgbClr val="8C281B"/>
      </a:accent6>
      <a:hlink>
        <a:srgbClr val="CC9900"/>
      </a:hlink>
      <a:folHlink>
        <a:srgbClr val="96A9A9"/>
      </a:folHlink>
    </a:clrScheme>
    <a:fontScheme name="公正">
      <a:majorFont>
        <a:latin typeface="Franklin Gothic Book"/>
        <a:ea typeface=""/>
        <a:cs typeface=""/>
      </a:majorFont>
      <a:minorFont>
        <a:latin typeface="Perpet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公正 1">
        <a:dk1>
          <a:srgbClr val="000000"/>
        </a:dk1>
        <a:lt1>
          <a:srgbClr val="FFFFFF"/>
        </a:lt1>
        <a:dk2>
          <a:srgbClr val="696464"/>
        </a:dk2>
        <a:lt2>
          <a:srgbClr val="E9E5DC"/>
        </a:lt2>
        <a:accent1>
          <a:srgbClr val="D34817"/>
        </a:accent1>
        <a:accent2>
          <a:srgbClr val="9B2D1F"/>
        </a:accent2>
        <a:accent3>
          <a:srgbClr val="FFFFFF"/>
        </a:accent3>
        <a:accent4>
          <a:srgbClr val="000000"/>
        </a:accent4>
        <a:accent5>
          <a:srgbClr val="E6B1AB"/>
        </a:accent5>
        <a:accent6>
          <a:srgbClr val="8C281B"/>
        </a:accent6>
        <a:hlink>
          <a:srgbClr val="CC9900"/>
        </a:hlink>
        <a:folHlink>
          <a:srgbClr val="96A9A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3591</TotalTime>
  <Words>643</Words>
  <Application>Microsoft Office PowerPoint</Application>
  <PresentationFormat>如螢幕大小 (4:3)</PresentationFormat>
  <Paragraphs>65</Paragraphs>
  <Slides>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3</vt:i4>
      </vt:variant>
      <vt:variant>
        <vt:lpstr>投影片標題</vt:lpstr>
      </vt:variant>
      <vt:variant>
        <vt:i4>9</vt:i4>
      </vt:variant>
    </vt:vector>
  </HeadingPairs>
  <TitlesOfParts>
    <vt:vector size="20" baseType="lpstr">
      <vt:lpstr>微軟正黑體</vt:lpstr>
      <vt:lpstr>新細明體</vt:lpstr>
      <vt:lpstr>Arial</vt:lpstr>
      <vt:lpstr>Calibri</vt:lpstr>
      <vt:lpstr>Franklin Gothic Book</vt:lpstr>
      <vt:lpstr>Perpetua</vt:lpstr>
      <vt:lpstr>Times New Roman</vt:lpstr>
      <vt:lpstr>Wingdings 2</vt:lpstr>
      <vt:lpstr>4_公正</vt:lpstr>
      <vt:lpstr>5_公正</vt:lpstr>
      <vt:lpstr>公正</vt:lpstr>
      <vt:lpstr>Concurrency in Clients</vt:lpstr>
      <vt:lpstr>Advantages</vt:lpstr>
      <vt:lpstr>Control Functions vs Normal Processing</vt:lpstr>
      <vt:lpstr>Concurrent Contact With Multi Servers</vt:lpstr>
      <vt:lpstr>Concurrent Client Implementations</vt:lpstr>
      <vt:lpstr>A Multi-Thread Concurrent Client</vt:lpstr>
      <vt:lpstr>A Single Thread Concurrent Client</vt:lpstr>
      <vt:lpstr>A Concurrent Echo Client </vt:lpstr>
      <vt:lpstr>Two Major Advantages</vt:lpstr>
    </vt:vector>
  </TitlesOfParts>
  <Company>she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she</dc:creator>
  <cp:lastModifiedBy>user</cp:lastModifiedBy>
  <cp:revision>137</cp:revision>
  <dcterms:created xsi:type="dcterms:W3CDTF">2009-09-21T01:12:33Z</dcterms:created>
  <dcterms:modified xsi:type="dcterms:W3CDTF">2024-10-29T02:40:19Z</dcterms:modified>
</cp:coreProperties>
</file>