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65D5B7-E43F-4AEF-AACA-B8CF04750359}">
  <a:tblStyle styleId="{2B65D5B7-E43F-4AEF-AACA-B8CF047503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0bfd654aa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0bfd654aa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0bfd654a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0bfd654a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0bfd654aa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0bfd654aa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0bfd654a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0bfd654a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0bfd654aa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0bfd654aa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0bfd654a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0bfd654a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0bfd654aa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0bfd654aa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50bfd654aa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50bfd654aa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50bfd654aa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50bfd654a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rxiv.org/abs/2206.14651" TargetMode="External"/><Relationship Id="rId4" Type="http://schemas.openxmlformats.org/officeDocument/2006/relationships/hyperlink" Target="http://drive.google.com/file/d/1ugr3sFRGt7FZDYE7obrJ-1v2pJnY2ggL/view" TargetMode="External"/><Relationship Id="rId5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IPS - HW3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Multi-Object Tracking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Common Evaluation Metrics</a:t>
            </a:r>
            <a:endParaRPr/>
          </a:p>
        </p:txBody>
      </p:sp>
      <p:sp>
        <p:nvSpPr>
          <p:cNvPr id="155" name="Google Shape;15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aphicFrame>
        <p:nvGraphicFramePr>
          <p:cNvPr id="156" name="Google Shape;156;p22"/>
          <p:cNvGraphicFramePr/>
          <p:nvPr/>
        </p:nvGraphicFramePr>
        <p:xfrm>
          <a:off x="275425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{2B65D5B7-E43F-4AEF-AACA-B8CF04750359}</a:tableStyleId>
              </a:tblPr>
              <a:tblGrid>
                <a:gridCol w="892075"/>
                <a:gridCol w="1922225"/>
                <a:gridCol w="5706300"/>
              </a:tblGrid>
              <a:tr h="499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>
                          <a:solidFill>
                            <a:schemeClr val="dk1"/>
                          </a:solidFill>
                        </a:rPr>
                        <a:t>Metrics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Measurement Point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Explanation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2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HOTA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Overall Quality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Comprehensive Assessment Detection + Association + ID Consistency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IDF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Identity consistency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</a:t>
                      </a:r>
                      <a:r>
                        <a:rPr lang="zh-TW"/>
                        <a:t>he same target maintain the same ID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MOTA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Overall accuracy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Including detection errors and ID switch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AssA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Association Accuracy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Determines whether the target matches the tracking ID correctly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DetA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Detection Accuracy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The ability to detect all correct targets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IDs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Number of ID errors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Number of times the target ID was mistakenly swapped or mixed up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57" name="Google Shape;15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7750" y="2687400"/>
            <a:ext cx="2054700" cy="44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What is MOT?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107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zh-TW" sz="1400">
                <a:solidFill>
                  <a:schemeClr val="dk1"/>
                </a:solidFill>
              </a:rPr>
              <a:t>Multi-Object Tracking (MOT) means: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zh-TW">
                <a:solidFill>
                  <a:schemeClr val="dk1"/>
                </a:solidFill>
              </a:rPr>
              <a:t>Detect and continuously track multiple objects in continuous images.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zh-TW" sz="1400">
                <a:solidFill>
                  <a:schemeClr val="dk1"/>
                </a:solidFill>
              </a:rPr>
              <a:t>Main application scenarios:</a:t>
            </a:r>
            <a:endParaRPr sz="1400">
              <a:solidFill>
                <a:schemeClr val="dk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zh-TW">
                <a:solidFill>
                  <a:schemeClr val="dk1"/>
                </a:solidFill>
              </a:rPr>
              <a:t>Self-driving cars, surveillance systems, motion analysis, video editing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3062700" y="4582975"/>
            <a:ext cx="301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" u="sng">
                <a:solidFill>
                  <a:schemeClr val="dk2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BoT-SORT: Robust Associations Multi-Pedestrian Tracking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">
                <a:solidFill>
                  <a:schemeClr val="dk2"/>
                </a:solidFill>
                <a:highlight>
                  <a:srgbClr val="FFFFFF"/>
                </a:highlight>
              </a:rPr>
              <a:t>Nir Aharon, Roy Orfaig, Ben-Zion Bobrovsky</a:t>
            </a:r>
            <a:endParaRPr sz="800">
              <a:solidFill>
                <a:schemeClr val="dk2"/>
              </a:solidFill>
              <a:highlight>
                <a:srgbClr val="FFFFFF"/>
              </a:highlight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">
                <a:solidFill>
                  <a:schemeClr val="dk2"/>
                </a:solidFill>
                <a:highlight>
                  <a:srgbClr val="FFFFFF"/>
                </a:highlight>
              </a:rPr>
              <a:t>https://github.com/NirAharon/BoT-SORT</a:t>
            </a:r>
            <a:endParaRPr sz="800">
              <a:solidFill>
                <a:schemeClr val="dk2"/>
              </a:solidFill>
              <a:highlight>
                <a:srgbClr val="FFFFFF"/>
              </a:highlight>
            </a:endParaRPr>
          </a:p>
        </p:txBody>
      </p:sp>
      <p:pic>
        <p:nvPicPr>
          <p:cNvPr id="64" name="Google Shape;64;p14" title="180818066-f67d1f78-515e-4ee2-810f-abfed5a0afcb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6000" y="2226475"/>
            <a:ext cx="4332010" cy="243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Types of MOT methods</a:t>
            </a:r>
            <a:endParaRPr/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311700" y="2234125"/>
            <a:ext cx="3450600" cy="10953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>
                <a:solidFill>
                  <a:schemeClr val="dk1"/>
                </a:solidFill>
              </a:rPr>
              <a:t>Joint Detection and Tracking</a:t>
            </a:r>
            <a:endParaRPr sz="1800"/>
          </a:p>
        </p:txBody>
      </p:sp>
      <p:sp>
        <p:nvSpPr>
          <p:cNvPr id="72" name="Google Shape;72;p15"/>
          <p:cNvSpPr/>
          <p:nvPr/>
        </p:nvSpPr>
        <p:spPr>
          <a:xfrm>
            <a:off x="5531425" y="2292825"/>
            <a:ext cx="3450600" cy="1095300"/>
          </a:xfrm>
          <a:prstGeom prst="roundRect">
            <a:avLst>
              <a:gd fmla="val 16667" name="adj"/>
            </a:avLst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1"/>
                </a:solidFill>
              </a:rPr>
              <a:t>Tracking-by-Detection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4075350" y="2306400"/>
            <a:ext cx="1143018" cy="952506"/>
          </a:xfrm>
          <a:prstGeom prst="irregularSeal1">
            <a:avLst/>
          </a:prstGeom>
          <a:solidFill>
            <a:srgbClr val="FF9900"/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FF0000"/>
                </a:solidFill>
              </a:rPr>
              <a:t>VS.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Joint Detection and Tracking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254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</a:rPr>
              <a:t>Basic Definition:</a:t>
            </a:r>
            <a:endParaRPr b="1" sz="1600">
              <a:solidFill>
                <a:schemeClr val="dk1"/>
              </a:solidFill>
            </a:endParaRPr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1"/>
                </a:solidFill>
              </a:rPr>
              <a:t>Combine "object detection" and "object tracking" into a single model to handle them simultaneously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</a:rPr>
              <a:t>Feature Sharing Architecture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</a:rPr>
              <a:t>Advantages: </a:t>
            </a:r>
            <a:r>
              <a:rPr lang="zh-TW" sz="1600">
                <a:solidFill>
                  <a:schemeClr val="dk1"/>
                </a:solidFill>
              </a:rPr>
              <a:t>Theoretically high accuracy, can optimize both detection and tracking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zh-TW" sz="1600">
                <a:solidFill>
                  <a:schemeClr val="dk1"/>
                </a:solidFill>
              </a:rPr>
              <a:t>Disadvantages: </a:t>
            </a:r>
            <a:r>
              <a:rPr lang="zh-TW" sz="1600">
                <a:solidFill>
                  <a:schemeClr val="dk1"/>
                </a:solidFill>
              </a:rPr>
              <a:t>difficult to train, high data requirements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Joint Detection and Tracking</a:t>
            </a:r>
            <a:endParaRPr/>
          </a:p>
        </p:txBody>
      </p:sp>
      <p:sp>
        <p:nvSpPr>
          <p:cNvPr id="86" name="Google Shape;86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501475"/>
            <a:ext cx="5020324" cy="21766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788012" y="3784975"/>
            <a:ext cx="4067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">
                <a:solidFill>
                  <a:schemeClr val="dk2"/>
                </a:solidFill>
              </a:rPr>
              <a:t>FairMOT: On the Fairness of Detection and Re-Identification in Multiple Object Tracking 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">
                <a:solidFill>
                  <a:schemeClr val="dk2"/>
                </a:solidFill>
              </a:rPr>
              <a:t>Yifu Zhang1† · Chunyu Wang2† · Xinggang Wang1∗ · Wenjun Zeng2 · Wenyu Liu1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5390150" y="1227475"/>
            <a:ext cx="35367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zh-TW" sz="1200"/>
              <a:t>Single network, simultaneous detection and tracking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zh-TW" sz="1200"/>
              <a:t>Detection branch: predicting center point and box size (anchor-free)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zh-TW" sz="1200"/>
              <a:t>Re-ID branch: extracting target identity feature vector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zh-TW" sz="1200"/>
              <a:t>Share feature maps to avoid interference between detection and tracking</a:t>
            </a:r>
            <a:endParaRPr sz="1200"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zh-TW" sz="1200"/>
              <a:t>Only extract center point features to reduce ID confusion</a:t>
            </a:r>
            <a:endParaRPr sz="1200"/>
          </a:p>
        </p:txBody>
      </p:sp>
      <p:sp>
        <p:nvSpPr>
          <p:cNvPr id="90" name="Google Shape;90;p17"/>
          <p:cNvSpPr txBox="1"/>
          <p:nvPr/>
        </p:nvSpPr>
        <p:spPr>
          <a:xfrm>
            <a:off x="5332025" y="4090375"/>
            <a:ext cx="3467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zh-TW" sz="800">
                <a:solidFill>
                  <a:schemeClr val="dk2"/>
                </a:solidFill>
              </a:rPr>
              <a:t>Shared Feature Map: Detection and Re-ID share a set of features</a:t>
            </a:r>
            <a:endParaRPr sz="800">
              <a:solidFill>
                <a:schemeClr val="dk2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zh-TW" sz="800">
                <a:solidFill>
                  <a:schemeClr val="dk2"/>
                </a:solidFill>
              </a:rPr>
              <a:t>Anchor-free design: directly predict the center point to improve the detection rate of small objects</a:t>
            </a:r>
            <a:endParaRPr sz="800">
              <a:solidFill>
                <a:schemeClr val="dk2"/>
              </a:solidFill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Char char="●"/>
            </a:pPr>
            <a:r>
              <a:rPr lang="zh-TW" sz="800">
                <a:solidFill>
                  <a:schemeClr val="dk2"/>
                </a:solidFill>
              </a:rPr>
              <a:t>Re-ID embedding: Learn the identity vector of the object for association</a:t>
            </a:r>
            <a:endParaRPr sz="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Tracking-by-Detection</a:t>
            </a:r>
            <a:endParaRPr/>
          </a:p>
        </p:txBody>
      </p:sp>
      <p:sp>
        <p:nvSpPr>
          <p:cNvPr id="96" name="Google Shape;9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</a:rPr>
              <a:t>Basic Definition: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TW" sz="1600">
                <a:solidFill>
                  <a:schemeClr val="dk1"/>
                </a:solidFill>
              </a:rPr>
              <a:t>First use the detector to find the object in each frame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TW" sz="1600">
                <a:solidFill>
                  <a:schemeClr val="dk1"/>
                </a:solidFill>
              </a:rPr>
              <a:t>Then associate the detected objects into tracks on the timeline (Tracking)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chemeClr val="dk1"/>
                </a:solidFill>
              </a:rPr>
              <a:t>Detection and tracking are designed separately</a:t>
            </a:r>
            <a:endParaRPr b="1"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TW" sz="1600">
                <a:solidFill>
                  <a:schemeClr val="dk1"/>
                </a:solidFill>
              </a:rPr>
              <a:t>Advantages: modular,</a:t>
            </a:r>
            <a:r>
              <a:rPr lang="zh-TW" sz="1600">
                <a:solidFill>
                  <a:schemeClr val="dk1"/>
                </a:solidFill>
              </a:rPr>
              <a:t> </a:t>
            </a:r>
            <a:r>
              <a:rPr lang="zh-TW" sz="1600">
                <a:solidFill>
                  <a:schemeClr val="dk1"/>
                </a:solidFill>
              </a:rPr>
              <a:t>flexible, easy to deploy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zh-TW" sz="1600">
                <a:solidFill>
                  <a:schemeClr val="dk1"/>
                </a:solidFill>
              </a:rPr>
              <a:t>Disadvantages: Detection quality determines tracking quality, easy to make mistakes in ID</a:t>
            </a:r>
            <a:endParaRPr sz="1600">
              <a:solidFill>
                <a:schemeClr val="dk1"/>
              </a:solidFill>
            </a:endParaRPr>
          </a:p>
        </p:txBody>
      </p:sp>
      <p:sp>
        <p:nvSpPr>
          <p:cNvPr id="97" name="Google Shape;9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Tracking-by-Detection</a:t>
            </a:r>
            <a:endParaRPr/>
          </a:p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pSp>
        <p:nvGrpSpPr>
          <p:cNvPr id="104" name="Google Shape;104;p19"/>
          <p:cNvGrpSpPr/>
          <p:nvPr/>
        </p:nvGrpSpPr>
        <p:grpSpPr>
          <a:xfrm>
            <a:off x="311677" y="2366247"/>
            <a:ext cx="8520649" cy="855980"/>
            <a:chOff x="311700" y="1560363"/>
            <a:chExt cx="8070325" cy="754500"/>
          </a:xfrm>
        </p:grpSpPr>
        <p:sp>
          <p:nvSpPr>
            <p:cNvPr id="105" name="Google Shape;105;p19"/>
            <p:cNvSpPr/>
            <p:nvPr/>
          </p:nvSpPr>
          <p:spPr>
            <a:xfrm>
              <a:off x="311700" y="1560363"/>
              <a:ext cx="1714500" cy="754500"/>
            </a:xfrm>
            <a:prstGeom prst="roundRect">
              <a:avLst>
                <a:gd fmla="val 16667" name="adj"/>
              </a:avLst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Object 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Detection</a:t>
              </a:r>
              <a:endParaRPr/>
            </a:p>
          </p:txBody>
        </p:sp>
        <p:sp>
          <p:nvSpPr>
            <p:cNvPr id="106" name="Google Shape;106;p19"/>
            <p:cNvSpPr/>
            <p:nvPr/>
          </p:nvSpPr>
          <p:spPr>
            <a:xfrm>
              <a:off x="2525675" y="1560363"/>
              <a:ext cx="1714500" cy="754500"/>
            </a:xfrm>
            <a:prstGeom prst="roundRect">
              <a:avLst>
                <a:gd fmla="val 16667" name="adj"/>
              </a:avLst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Association tracking</a:t>
              </a:r>
              <a:endParaRPr/>
            </a:p>
          </p:txBody>
        </p:sp>
        <p:sp>
          <p:nvSpPr>
            <p:cNvPr id="107" name="Google Shape;107;p19"/>
            <p:cNvSpPr/>
            <p:nvPr/>
          </p:nvSpPr>
          <p:spPr>
            <a:xfrm>
              <a:off x="4596588" y="1560363"/>
              <a:ext cx="1714500" cy="754500"/>
            </a:xfrm>
            <a:prstGeom prst="roundRect">
              <a:avLst>
                <a:gd fmla="val 16667" name="adj"/>
              </a:avLst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Update 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Status</a:t>
              </a:r>
              <a:endParaRPr/>
            </a:p>
          </p:txBody>
        </p:sp>
        <p:sp>
          <p:nvSpPr>
            <p:cNvPr id="108" name="Google Shape;108;p19"/>
            <p:cNvSpPr/>
            <p:nvPr/>
          </p:nvSpPr>
          <p:spPr>
            <a:xfrm>
              <a:off x="6667525" y="1560363"/>
              <a:ext cx="1714500" cy="754500"/>
            </a:xfrm>
            <a:prstGeom prst="roundRect">
              <a:avLst>
                <a:gd fmla="val 16667" name="adj"/>
              </a:avLst>
            </a:prstGeom>
            <a:solidFill>
              <a:srgbClr val="C9DAF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ID </a:t>
              </a:r>
              <a:endParaRPr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Management</a:t>
              </a:r>
              <a:endParaRPr/>
            </a:p>
          </p:txBody>
        </p:sp>
        <p:cxnSp>
          <p:nvCxnSpPr>
            <p:cNvPr id="109" name="Google Shape;109;p19"/>
            <p:cNvCxnSpPr>
              <a:stCxn id="105" idx="3"/>
              <a:endCxn id="106" idx="1"/>
            </p:cNvCxnSpPr>
            <p:nvPr/>
          </p:nvCxnSpPr>
          <p:spPr>
            <a:xfrm>
              <a:off x="2026200" y="1937613"/>
              <a:ext cx="4995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0" name="Google Shape;110;p19"/>
            <p:cNvCxnSpPr>
              <a:stCxn id="106" idx="3"/>
              <a:endCxn id="107" idx="1"/>
            </p:cNvCxnSpPr>
            <p:nvPr/>
          </p:nvCxnSpPr>
          <p:spPr>
            <a:xfrm>
              <a:off x="4240175" y="1937613"/>
              <a:ext cx="3564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11" name="Google Shape;111;p19"/>
            <p:cNvCxnSpPr>
              <a:stCxn id="107" idx="3"/>
              <a:endCxn id="108" idx="1"/>
            </p:cNvCxnSpPr>
            <p:nvPr/>
          </p:nvCxnSpPr>
          <p:spPr>
            <a:xfrm>
              <a:off x="6311088" y="1937613"/>
              <a:ext cx="356400" cy="0"/>
            </a:xfrm>
            <a:prstGeom prst="straightConnector1">
              <a:avLst/>
            </a:prstGeom>
            <a:noFill/>
            <a:ln cap="flat" cmpd="sng" w="28575">
              <a:solidFill>
                <a:schemeClr val="dk1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112" name="Google Shape;112;p19"/>
          <p:cNvSpPr txBox="1"/>
          <p:nvPr/>
        </p:nvSpPr>
        <p:spPr>
          <a:xfrm>
            <a:off x="609150" y="3656250"/>
            <a:ext cx="3642000" cy="1046700"/>
          </a:xfrm>
          <a:prstGeom prst="rect">
            <a:avLst/>
          </a:prstGeom>
          <a:noFill/>
          <a:ln cap="flat" cmpd="sng" w="9525">
            <a:solidFill>
              <a:srgbClr val="E0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Use off-the-shelf object detectors (YOLO, Faster R-CNN, etc.)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Extract bounding boxes (position information) per frame</a:t>
            </a: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311675" y="1100925"/>
            <a:ext cx="3763500" cy="831300"/>
          </a:xfrm>
          <a:prstGeom prst="rect">
            <a:avLst/>
          </a:prstGeom>
          <a:noFill/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Pair new detections with existing tracks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IoU overlap ratio as distance metric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Hungarian Algorithm for best matching</a:t>
            </a:r>
            <a:endParaRPr/>
          </a:p>
        </p:txBody>
      </p:sp>
      <p:cxnSp>
        <p:nvCxnSpPr>
          <p:cNvPr id="114" name="Google Shape;114;p19"/>
          <p:cNvCxnSpPr>
            <a:stCxn id="105" idx="2"/>
            <a:endCxn id="112" idx="1"/>
          </p:cNvCxnSpPr>
          <p:nvPr/>
        </p:nvCxnSpPr>
        <p:spPr>
          <a:xfrm rot="5400000">
            <a:off x="434361" y="3397127"/>
            <a:ext cx="957300" cy="607500"/>
          </a:xfrm>
          <a:prstGeom prst="bentConnector4">
            <a:avLst>
              <a:gd fmla="val 22669" name="adj1"/>
              <a:gd fmla="val 139216" name="adj2"/>
            </a:avLst>
          </a:prstGeom>
          <a:noFill/>
          <a:ln cap="flat" cmpd="sng" w="9525">
            <a:solidFill>
              <a:srgbClr val="E0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Google Shape;115;p19"/>
          <p:cNvCxnSpPr>
            <a:stCxn id="113" idx="1"/>
            <a:endCxn id="106" idx="0"/>
          </p:cNvCxnSpPr>
          <p:nvPr/>
        </p:nvCxnSpPr>
        <p:spPr>
          <a:xfrm>
            <a:off x="311675" y="1516575"/>
            <a:ext cx="3242700" cy="849600"/>
          </a:xfrm>
          <a:prstGeom prst="bentConnector4">
            <a:avLst>
              <a:gd fmla="val -7343" name="adj1"/>
              <a:gd fmla="val 74466" name="adj2"/>
            </a:avLst>
          </a:prstGeom>
          <a:noFill/>
          <a:ln cap="flat" cmpd="sng" w="9525">
            <a:solidFill>
              <a:srgbClr val="F6B26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9"/>
          <p:cNvSpPr txBox="1"/>
          <p:nvPr/>
        </p:nvSpPr>
        <p:spPr>
          <a:xfrm>
            <a:off x="4781950" y="3656250"/>
            <a:ext cx="3763500" cy="1046700"/>
          </a:xfrm>
          <a:prstGeom prst="rect">
            <a:avLst/>
          </a:prstGeom>
          <a:noFill/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Each tracker uses Kalman Filter to predict the next position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zh-TW"/>
              <a:t>Update the prediction based on the new detected position</a:t>
            </a:r>
            <a:endParaRPr/>
          </a:p>
        </p:txBody>
      </p:sp>
      <p:cxnSp>
        <p:nvCxnSpPr>
          <p:cNvPr id="117" name="Google Shape;117;p19"/>
          <p:cNvCxnSpPr>
            <a:stCxn id="107" idx="2"/>
            <a:endCxn id="116" idx="1"/>
          </p:cNvCxnSpPr>
          <p:nvPr/>
        </p:nvCxnSpPr>
        <p:spPr>
          <a:xfrm rot="5400000">
            <a:off x="4782696" y="3221477"/>
            <a:ext cx="957300" cy="958800"/>
          </a:xfrm>
          <a:prstGeom prst="bentConnector4">
            <a:avLst>
              <a:gd fmla="val 22669" name="adj1"/>
              <a:gd fmla="val 124835" name="adj2"/>
            </a:avLst>
          </a:prstGeom>
          <a:noFill/>
          <a:ln cap="flat" cmpd="sng" w="9525">
            <a:solidFill>
              <a:srgbClr val="93C47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" name="Google Shape;118;p19"/>
          <p:cNvSpPr txBox="1"/>
          <p:nvPr/>
        </p:nvSpPr>
        <p:spPr>
          <a:xfrm>
            <a:off x="4461575" y="1100925"/>
            <a:ext cx="4682400" cy="615600"/>
          </a:xfrm>
          <a:prstGeom prst="rect">
            <a:avLst/>
          </a:prstGeom>
          <a:noFill/>
          <a:ln cap="flat" cmpd="sng" w="9525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/>
              <a:t>New detection but no match → Create new ID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zh-TW"/>
              <a:t>No match after a certain period of time → Delete ID</a:t>
            </a:r>
            <a:endParaRPr/>
          </a:p>
        </p:txBody>
      </p:sp>
      <p:cxnSp>
        <p:nvCxnSpPr>
          <p:cNvPr id="119" name="Google Shape;119;p19"/>
          <p:cNvCxnSpPr>
            <a:stCxn id="118" idx="1"/>
            <a:endCxn id="108" idx="0"/>
          </p:cNvCxnSpPr>
          <p:nvPr/>
        </p:nvCxnSpPr>
        <p:spPr>
          <a:xfrm>
            <a:off x="4461575" y="1408725"/>
            <a:ext cx="3465600" cy="957600"/>
          </a:xfrm>
          <a:prstGeom prst="bentConnector4">
            <a:avLst>
              <a:gd fmla="val -6871" name="adj1"/>
              <a:gd fmla="val 66067" name="adj2"/>
            </a:avLst>
          </a:prstGeom>
          <a:noFill/>
          <a:ln cap="flat" cmpd="sng" w="9525">
            <a:solidFill>
              <a:srgbClr val="6D9EEB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Tracking-by-Detection: ByteMOT</a:t>
            </a:r>
            <a:endParaRPr/>
          </a:p>
        </p:txBody>
      </p:sp>
      <p:sp>
        <p:nvSpPr>
          <p:cNvPr id="125" name="Google Shape;12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26" name="Google Shape;12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8150" y="1106963"/>
            <a:ext cx="3134150" cy="303722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0"/>
          <p:cNvSpPr txBox="1"/>
          <p:nvPr/>
        </p:nvSpPr>
        <p:spPr>
          <a:xfrm>
            <a:off x="5603675" y="4144200"/>
            <a:ext cx="3323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">
                <a:solidFill>
                  <a:schemeClr val="dk2"/>
                </a:solidFill>
              </a:rPr>
              <a:t>ByteTrack: Multi-Object Tracking by Associating Every Detection Box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">
                <a:solidFill>
                  <a:schemeClr val="dk2"/>
                </a:solidFill>
                <a:highlight>
                  <a:srgbClr val="FFFFFF"/>
                </a:highlight>
              </a:rPr>
              <a:t>Yifu Zhang, Peize Sun, Yi Jiang, Dongdong Yu, Fucheng Weng, Zehuan Yuan, Ping Luo, Wenyu Liu, Xinggang Wang</a:t>
            </a:r>
            <a:endParaRPr sz="800">
              <a:solidFill>
                <a:schemeClr val="dk2"/>
              </a:solidFill>
            </a:endParaRPr>
          </a:p>
        </p:txBody>
      </p:sp>
      <p:grpSp>
        <p:nvGrpSpPr>
          <p:cNvPr id="128" name="Google Shape;128;p20"/>
          <p:cNvGrpSpPr/>
          <p:nvPr/>
        </p:nvGrpSpPr>
        <p:grpSpPr>
          <a:xfrm>
            <a:off x="264084" y="1017771"/>
            <a:ext cx="5320627" cy="4125819"/>
            <a:chOff x="3035484" y="1017727"/>
            <a:chExt cx="5436979" cy="3902960"/>
          </a:xfrm>
        </p:grpSpPr>
        <p:sp>
          <p:nvSpPr>
            <p:cNvPr id="129" name="Google Shape;129;p20"/>
            <p:cNvSpPr/>
            <p:nvPr/>
          </p:nvSpPr>
          <p:spPr>
            <a:xfrm>
              <a:off x="4685575" y="1017727"/>
              <a:ext cx="1929600" cy="445800"/>
            </a:xfrm>
            <a:prstGeom prst="roundRect">
              <a:avLst>
                <a:gd fmla="val 16667" name="adj"/>
              </a:avLst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Input Frame</a:t>
              </a:r>
              <a:endParaRPr/>
            </a:p>
          </p:txBody>
        </p:sp>
        <p:sp>
          <p:nvSpPr>
            <p:cNvPr id="130" name="Google Shape;130;p20"/>
            <p:cNvSpPr/>
            <p:nvPr/>
          </p:nvSpPr>
          <p:spPr>
            <a:xfrm>
              <a:off x="4685575" y="2318654"/>
              <a:ext cx="1929600" cy="445800"/>
            </a:xfrm>
            <a:prstGeom prst="roundRect">
              <a:avLst>
                <a:gd fmla="val 16667" name="adj"/>
              </a:avLst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Object Confideces</a:t>
              </a:r>
              <a:endParaRPr/>
            </a:p>
          </p:txBody>
        </p:sp>
        <p:sp>
          <p:nvSpPr>
            <p:cNvPr id="131" name="Google Shape;131;p20"/>
            <p:cNvSpPr/>
            <p:nvPr/>
          </p:nvSpPr>
          <p:spPr>
            <a:xfrm>
              <a:off x="4685575" y="1658439"/>
              <a:ext cx="1929600" cy="4458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>
                  <a:solidFill>
                    <a:schemeClr val="dk1"/>
                  </a:solidFill>
                </a:rPr>
                <a:t>Detector (YOLOX)</a:t>
              </a:r>
              <a:endParaRPr/>
            </a:p>
          </p:txBody>
        </p:sp>
        <p:sp>
          <p:nvSpPr>
            <p:cNvPr id="132" name="Google Shape;132;p20"/>
            <p:cNvSpPr/>
            <p:nvPr/>
          </p:nvSpPr>
          <p:spPr>
            <a:xfrm>
              <a:off x="3343475" y="3294481"/>
              <a:ext cx="2190900" cy="5997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/>
                <a:t>High confidence Association:</a:t>
              </a:r>
              <a:endParaRPr sz="1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/>
                <a:t>IoU + </a:t>
              </a:r>
              <a:r>
                <a:rPr lang="zh-TW" sz="1200">
                  <a:solidFill>
                    <a:schemeClr val="dk1"/>
                  </a:solidFill>
                </a:rPr>
                <a:t>Hungarian Algorithm</a:t>
              </a:r>
              <a:endParaRPr sz="1200"/>
            </a:p>
          </p:txBody>
        </p:sp>
        <p:sp>
          <p:nvSpPr>
            <p:cNvPr id="133" name="Google Shape;133;p20"/>
            <p:cNvSpPr/>
            <p:nvPr/>
          </p:nvSpPr>
          <p:spPr>
            <a:xfrm>
              <a:off x="5715750" y="3294481"/>
              <a:ext cx="2756700" cy="599700"/>
            </a:xfrm>
            <a:prstGeom prst="rect">
              <a:avLst/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/>
                <a:t>Low confidence Association:</a:t>
              </a:r>
              <a:endParaRPr sz="1200"/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1200"/>
                <a:t>Associate for unpaired tracks</a:t>
              </a:r>
              <a:endParaRPr sz="1200"/>
            </a:p>
          </p:txBody>
        </p:sp>
        <p:sp>
          <p:nvSpPr>
            <p:cNvPr id="134" name="Google Shape;134;p20"/>
            <p:cNvSpPr/>
            <p:nvPr/>
          </p:nvSpPr>
          <p:spPr>
            <a:xfrm>
              <a:off x="4660075" y="4424187"/>
              <a:ext cx="1980600" cy="496500"/>
            </a:xfrm>
            <a:prstGeom prst="roundRect">
              <a:avLst>
                <a:gd fmla="val 16667" name="adj"/>
              </a:avLst>
            </a:prstGeom>
            <a:solidFill>
              <a:srgbClr val="9FC5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Update tracked trajectory + assign ID</a:t>
              </a:r>
              <a:endParaRPr/>
            </a:p>
          </p:txBody>
        </p:sp>
        <p:cxnSp>
          <p:nvCxnSpPr>
            <p:cNvPr id="135" name="Google Shape;135;p20"/>
            <p:cNvCxnSpPr>
              <a:stCxn id="129" idx="2"/>
              <a:endCxn id="131" idx="0"/>
            </p:cNvCxnSpPr>
            <p:nvPr/>
          </p:nvCxnSpPr>
          <p:spPr>
            <a:xfrm>
              <a:off x="5650375" y="1463527"/>
              <a:ext cx="0" cy="1950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136" name="Google Shape;136;p20"/>
            <p:cNvCxnSpPr>
              <a:stCxn id="131" idx="2"/>
              <a:endCxn id="130" idx="0"/>
            </p:cNvCxnSpPr>
            <p:nvPr/>
          </p:nvCxnSpPr>
          <p:spPr>
            <a:xfrm>
              <a:off x="5650375" y="2104239"/>
              <a:ext cx="0" cy="214500"/>
            </a:xfrm>
            <a:prstGeom prst="straightConnector1">
              <a:avLst/>
            </a:prstGeom>
            <a:noFill/>
            <a:ln cap="flat" cmpd="sng" w="9525">
              <a:solidFill>
                <a:schemeClr val="accent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137" name="Google Shape;137;p20"/>
            <p:cNvSpPr txBox="1"/>
            <p:nvPr/>
          </p:nvSpPr>
          <p:spPr>
            <a:xfrm>
              <a:off x="3035484" y="2649065"/>
              <a:ext cx="1494600" cy="3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(score &gt; thresh)</a:t>
              </a:r>
              <a:endParaRPr/>
            </a:p>
          </p:txBody>
        </p:sp>
        <p:sp>
          <p:nvSpPr>
            <p:cNvPr id="138" name="Google Shape;138;p20"/>
            <p:cNvSpPr txBox="1"/>
            <p:nvPr/>
          </p:nvSpPr>
          <p:spPr>
            <a:xfrm>
              <a:off x="6977862" y="2649065"/>
              <a:ext cx="1494600" cy="37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/>
                <a:t>(score &lt; thresh)</a:t>
              </a:r>
              <a:endParaRPr/>
            </a:p>
          </p:txBody>
        </p:sp>
      </p:grpSp>
      <p:cxnSp>
        <p:nvCxnSpPr>
          <p:cNvPr id="139" name="Google Shape;139;p20"/>
          <p:cNvCxnSpPr>
            <a:stCxn id="130" idx="2"/>
            <a:endCxn id="132" idx="0"/>
          </p:cNvCxnSpPr>
          <p:nvPr/>
        </p:nvCxnSpPr>
        <p:spPr>
          <a:xfrm rot="5400000">
            <a:off x="1950017" y="2551637"/>
            <a:ext cx="560400" cy="11856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20"/>
          <p:cNvCxnSpPr>
            <a:stCxn id="130" idx="2"/>
            <a:endCxn id="133" idx="0"/>
          </p:cNvCxnSpPr>
          <p:nvPr/>
        </p:nvCxnSpPr>
        <p:spPr>
          <a:xfrm flipH="1" rot="-5400000">
            <a:off x="3249167" y="2438087"/>
            <a:ext cx="560400" cy="1412700"/>
          </a:xfrm>
          <a:prstGeom prst="bentConnector3">
            <a:avLst>
              <a:gd fmla="val 4999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" name="Google Shape;141;p20"/>
          <p:cNvCxnSpPr>
            <a:stCxn id="132" idx="2"/>
            <a:endCxn id="134" idx="0"/>
          </p:cNvCxnSpPr>
          <p:nvPr/>
        </p:nvCxnSpPr>
        <p:spPr>
          <a:xfrm flipH="1" rot="-5400000">
            <a:off x="1950092" y="3745871"/>
            <a:ext cx="560400" cy="1185600"/>
          </a:xfrm>
          <a:prstGeom prst="bentConnector3">
            <a:avLst>
              <a:gd fmla="val 4998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2" name="Google Shape;142;p20"/>
          <p:cNvCxnSpPr>
            <a:stCxn id="133" idx="2"/>
            <a:endCxn id="134" idx="0"/>
          </p:cNvCxnSpPr>
          <p:nvPr/>
        </p:nvCxnSpPr>
        <p:spPr>
          <a:xfrm rot="5400000">
            <a:off x="3249296" y="3632321"/>
            <a:ext cx="560400" cy="1412700"/>
          </a:xfrm>
          <a:prstGeom prst="bentConnector3">
            <a:avLst>
              <a:gd fmla="val 49988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Common technical tools</a:t>
            </a:r>
            <a:endParaRPr/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zh-TW" sz="1400">
                <a:solidFill>
                  <a:schemeClr val="dk1"/>
                </a:solidFill>
              </a:rPr>
              <a:t>Kalman Filter: Predict the next frame position based on the motion model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zh-TW" sz="1400">
                <a:solidFill>
                  <a:schemeClr val="dk1"/>
                </a:solidFill>
              </a:rPr>
              <a:t>Hungarian Algorithm: Optimally allocate detection frame and tracking frame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zh-TW" sz="1400">
                <a:solidFill>
                  <a:schemeClr val="dk1"/>
                </a:solidFill>
              </a:rPr>
              <a:t>IoU: measures the degree of overlap between two boxes and is used as a basis for pairing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zh-TW" sz="1400">
                <a:solidFill>
                  <a:schemeClr val="dk1"/>
                </a:solidFill>
              </a:rPr>
              <a:t>Re-ID: Enhanced recognition of objects with similar appearance 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49" name="Google Shape;14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