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  <p:sldMasterId id="2147483653" r:id="rId2"/>
    <p:sldMasterId id="2147483654" r:id="rId3"/>
  </p:sldMasterIdLst>
  <p:notesMasterIdLst>
    <p:notesMasterId r:id="rId11"/>
  </p:notesMasterIdLst>
  <p:sldIdLst>
    <p:sldId id="256" r:id="rId4"/>
    <p:sldId id="286" r:id="rId5"/>
    <p:sldId id="287" r:id="rId6"/>
    <p:sldId id="288" r:id="rId7"/>
    <p:sldId id="289" r:id="rId8"/>
    <p:sldId id="290" r:id="rId9"/>
    <p:sldId id="291" r:id="rId10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15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FB8FC928-72EE-464F-BC38-B4632756C9EE}" type="datetimeFigureOut">
              <a:rPr lang="zh-TW" altLang="en-US"/>
              <a:pPr>
                <a:defRPr/>
              </a:pPr>
              <a:t>2020/10/28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 smtClean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9676536-6B7D-46DE-95D7-3DD0ACF4DB29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28043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3CB1B1-1809-4C5B-B10D-D56A7FED31AA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18777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5F71B1-7C88-4BC8-A518-24B159CE0082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19740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43700" y="274638"/>
            <a:ext cx="1943100" cy="574516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14400" y="274638"/>
            <a:ext cx="5676900" cy="574516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36C93A-7BBE-44E5-BDAB-7156FDE321EE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71833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8D2B4-E862-438E-9790-CDD4659E5B57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701243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E358C2-AF4F-4DA6-BDBC-2C6B60C74D56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33744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73D52A-3251-4F2A-965A-68697340EB9C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050539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144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8768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E3BFBC-5F56-4283-B299-4DE386FC81AD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474976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716F7E-6462-4EBB-AC7C-57D2A1527BC6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089308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88F2A4-614B-4CDF-B57C-19AD2CC91C25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382124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78C1DE-C343-45A7-98A2-D4A0CA8D1B37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861438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8B438A-DA91-4030-A901-6756B18B2BA8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75014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93C270-138C-42DF-BA7F-31BECF9A9D40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505853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856F6-89E5-4EB4-8B94-2E384E0429E7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343444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BC0EB8-BC90-40E1-8EEA-0FC09F0EB431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209001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43700" y="274638"/>
            <a:ext cx="1943100" cy="574516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14400" y="274638"/>
            <a:ext cx="5676900" cy="574516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D0B9F2-E97D-48AD-9AF0-363D7651E3CA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345176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F4EAC2-EC43-4CA0-BCF9-B1DA03845B2C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637119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66F714-468D-45C8-A116-4CD3D030CEB8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3163859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110860-0040-4170-9093-2398FA10A3AA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5423812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144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8768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F01254-25D6-439E-BDBC-326C8D468B9D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9933282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7743E6-03A6-4062-A2F9-A8CB67EA79E9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986670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756BC5-B4A1-4832-9556-DE3ECA9BC2E1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061538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B2B0C5-6FC9-44D5-BF55-5F5C805708D0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70663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0C126F-E9D4-4779-B5E6-E6821E897C36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9092598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502423-93F9-4C8F-A1C5-744BE3352F8D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9432040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7D2BA9-7A74-4D25-A98B-BA166E1C76FA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2747077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ED71CD-6FCB-48D1-A58B-126B35190EAD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2884592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43700" y="274638"/>
            <a:ext cx="1943100" cy="574516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14400" y="274638"/>
            <a:ext cx="5676900" cy="574516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0D375B-07BA-448A-B2BF-AAF8798B13D0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28756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144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8768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33A61E-6E50-47C5-A571-1BEA1FBBB6D4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98581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9E5B3A-745C-4BDD-A569-4E3A2C7663DF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34319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E72F18-AD83-40E9-AFC0-EAB75D45B4F8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55378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0021CF-3A74-41EE-8645-B20E4A2056F5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5200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DD5D20-8F2C-4DD5-AE70-A881BBC0AA85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22056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AE9C9D-1EC0-4BF1-9C08-0ED99A350A7A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30274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 useBgFill="1">
        <p:nvSpPr>
          <p:cNvPr id="11" name="圓角矩形 10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12" name="矩形 11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13" name="矩形 12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15" name="矩形 14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1031" name="標題版面配置區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32" name="文字版面配置區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6" name="日期版面配置區 27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hangingPunct="1">
              <a:defRPr kumimoji="0" sz="1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hangingPunct="1">
              <a:defRPr kumimoji="0" sz="1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" name="投影片編號版面配置區 28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 eaLnBrk="1" hangingPunct="1">
              <a:defRPr kumimoji="0" sz="1400">
                <a:solidFill>
                  <a:srgbClr val="FFFFFF"/>
                </a:solidFill>
                <a:latin typeface="Franklin Gothic Book" panose="020B0503020102020204" pitchFamily="34" charset="0"/>
              </a:defRPr>
            </a:lvl1pPr>
          </a:lstStyle>
          <a:p>
            <a:fld id="{C5D98EF3-68B0-4BE5-A804-4F06DFD0AF0B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kumimoji="1" sz="26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kumimoji="1" sz="2400">
          <a:solidFill>
            <a:schemeClr val="tx1"/>
          </a:solidFill>
          <a:latin typeface="+mn-lt"/>
          <a:ea typeface="+mn-ea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anose="05020102010507070707" pitchFamily="18" charset="2"/>
        <a:buChar char=""/>
        <a:defRPr kumimoji="1" sz="2000">
          <a:solidFill>
            <a:schemeClr val="tx1"/>
          </a:solidFill>
          <a:latin typeface="+mn-lt"/>
          <a:ea typeface="+mn-ea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anose="05020102010507070707" pitchFamily="18" charset="2"/>
        <a:buChar char=""/>
        <a:defRPr kumimoji="1" sz="2000">
          <a:solidFill>
            <a:schemeClr val="tx1"/>
          </a:solidFill>
          <a:latin typeface="+mn-lt"/>
          <a:ea typeface="+mn-ea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kumimoji="1" sz="2000">
          <a:solidFill>
            <a:schemeClr val="tx1"/>
          </a:solidFill>
          <a:latin typeface="+mn-lt"/>
          <a:ea typeface="+mn-ea"/>
        </a:defRPr>
      </a:lvl5pPr>
      <a:lvl6pPr marL="18288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kumimoji="1" sz="2000">
          <a:solidFill>
            <a:schemeClr val="tx1"/>
          </a:solidFill>
          <a:latin typeface="+mn-lt"/>
          <a:ea typeface="+mn-ea"/>
        </a:defRPr>
      </a:lvl6pPr>
      <a:lvl7pPr marL="22860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kumimoji="1" sz="2000">
          <a:solidFill>
            <a:schemeClr val="tx1"/>
          </a:solidFill>
          <a:latin typeface="+mn-lt"/>
          <a:ea typeface="+mn-ea"/>
        </a:defRPr>
      </a:lvl7pPr>
      <a:lvl8pPr marL="27432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kumimoji="1" sz="2000">
          <a:solidFill>
            <a:schemeClr val="tx1"/>
          </a:solidFill>
          <a:latin typeface="+mn-lt"/>
          <a:ea typeface="+mn-ea"/>
        </a:defRPr>
      </a:lvl8pPr>
      <a:lvl9pPr marL="32004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 useBgFill="1">
        <p:nvSpPr>
          <p:cNvPr id="11" name="圓角矩形 10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2054" name="矩形 11"/>
          <p:cNvSpPr>
            <a:spLocks noChangeArrowheads="1"/>
          </p:cNvSpPr>
          <p:nvPr/>
        </p:nvSpPr>
        <p:spPr bwMode="auto">
          <a:xfrm flipV="1">
            <a:off x="95250" y="1341438"/>
            <a:ext cx="9013825" cy="92075"/>
          </a:xfrm>
          <a:prstGeom prst="rect">
            <a:avLst/>
          </a:prstGeom>
          <a:solidFill>
            <a:schemeClr val="accent1"/>
          </a:solidFill>
          <a:ln w="19050" cap="sq" algn="ctr">
            <a:noFill/>
            <a:miter lim="800000"/>
            <a:headEnd/>
            <a:tailEnd/>
          </a:ln>
        </p:spPr>
        <p:txBody>
          <a:bodyPr rot="10800000" anchor="ctr"/>
          <a:lstStyle/>
          <a:p>
            <a:pPr algn="ctr" eaLnBrk="1" hangingPunct="1">
              <a:defRPr/>
            </a:pPr>
            <a:endParaRPr kumimoji="0" lang="en-US" altLang="zh-TW" sz="2400">
              <a:solidFill>
                <a:srgbClr val="FFFFFF"/>
              </a:solidFill>
              <a:latin typeface="Perpetua" pitchFamily="18" charset="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69850" y="1341438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2056" name="標題版面配置區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2057" name="文字版面配置區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6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hangingPunct="1">
              <a:defRPr kumimoji="0" sz="1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800100" y="6172200"/>
            <a:ext cx="4000500" cy="457200"/>
          </a:xfrm>
          <a:prstGeom prst="rect">
            <a:avLst/>
          </a:prstGeom>
        </p:spPr>
        <p:txBody>
          <a:bodyPr anchor="ctr" anchorCtr="0"/>
          <a:lstStyle>
            <a:lvl1pPr eaLnBrk="1" hangingPunct="1">
              <a:defRPr kumimoji="0" sz="1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46050" y="6208713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 eaLnBrk="1" hangingPunct="1">
              <a:defRPr kumimoji="0" sz="1400">
                <a:solidFill>
                  <a:srgbClr val="FFFFFF"/>
                </a:solidFill>
                <a:latin typeface="Franklin Gothic Book" panose="020B0503020102020204" pitchFamily="34" charset="0"/>
              </a:defRPr>
            </a:lvl1pPr>
          </a:lstStyle>
          <a:p>
            <a:fld id="{924F783D-3DC7-4B21-9FC9-06AEAAF25AF2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sz="2400">
          <a:solidFill>
            <a:schemeClr val="tx1"/>
          </a:solidFill>
          <a:latin typeface="+mn-lt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anose="05020102010507070707" pitchFamily="18" charset="2"/>
        <a:buChar char=""/>
        <a:defRPr sz="2000">
          <a:solidFill>
            <a:schemeClr val="tx1"/>
          </a:solidFill>
          <a:latin typeface="+mn-lt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anose="05020102010507070707" pitchFamily="18" charset="2"/>
        <a:buChar char=""/>
        <a:defRPr sz="2000">
          <a:solidFill>
            <a:schemeClr val="tx1"/>
          </a:solidFill>
          <a:latin typeface="+mn-lt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5pPr>
      <a:lvl6pPr marL="18288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6pPr>
      <a:lvl7pPr marL="22860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7pPr>
      <a:lvl8pPr marL="27432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8pPr>
      <a:lvl9pPr marL="32004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 useBgFill="1">
        <p:nvSpPr>
          <p:cNvPr id="8" name="圓角矩形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3076" name="標題版面配置區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3077" name="文字版面配置區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 eaLnBrk="1" hangingPunct="1">
              <a:defRPr kumimoji="0" sz="1400">
                <a:solidFill>
                  <a:srgbClr val="FFFFFF"/>
                </a:solidFill>
                <a:latin typeface="Franklin Gothic Book" panose="020B0503020102020204" pitchFamily="34" charset="0"/>
              </a:defRPr>
            </a:lvl1pPr>
          </a:lstStyle>
          <a:p>
            <a:fld id="{D3C4E825-B7C8-40C0-A68F-A0BB2DAA5038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sz="2400">
          <a:solidFill>
            <a:schemeClr val="tx1"/>
          </a:solidFill>
          <a:latin typeface="+mn-lt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anose="05020102010507070707" pitchFamily="18" charset="2"/>
        <a:buChar char=""/>
        <a:defRPr sz="2000">
          <a:solidFill>
            <a:schemeClr val="tx1"/>
          </a:solidFill>
          <a:latin typeface="+mn-lt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anose="05020102010507070707" pitchFamily="18" charset="2"/>
        <a:buChar char=""/>
        <a:defRPr sz="2000">
          <a:solidFill>
            <a:schemeClr val="tx1"/>
          </a:solidFill>
          <a:latin typeface="+mn-lt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5pPr>
      <a:lvl6pPr marL="18288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6pPr>
      <a:lvl7pPr marL="22860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7pPr>
      <a:lvl8pPr marL="27432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8pPr>
      <a:lvl9pPr marL="32004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daytimed-MPro.c" TargetMode="Externa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udp_time_client.c" TargetMode="External"/><Relationship Id="rId2" Type="http://schemas.openxmlformats.org/officeDocument/2006/relationships/hyperlink" Target="TCPdaytime.c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/>
          </p:cNvSpPr>
          <p:nvPr>
            <p:ph type="ctrTitle"/>
          </p:nvPr>
        </p:nvSpPr>
        <p:spPr>
          <a:xfrm>
            <a:off x="214313" y="1196752"/>
            <a:ext cx="8929687" cy="1470025"/>
          </a:xfrm>
        </p:spPr>
        <p:txBody>
          <a:bodyPr/>
          <a:lstStyle/>
          <a:p>
            <a:pPr algn="ctr" eaLnBrk="1" hangingPunct="1"/>
            <a:r>
              <a:rPr lang="en-US" altLang="zh-TW" dirty="0" smtClean="0">
                <a:solidFill>
                  <a:srgbClr val="FFFFFF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The Multiprotocol Servers</a:t>
            </a:r>
          </a:p>
        </p:txBody>
      </p:sp>
      <p:sp>
        <p:nvSpPr>
          <p:cNvPr id="4099" name="Rectangle 3"/>
          <p:cNvSpPr>
            <a:spLocks noGrp="1"/>
          </p:cNvSpPr>
          <p:nvPr>
            <p:ph type="subTitle" idx="1"/>
          </p:nvPr>
        </p:nvSpPr>
        <p:spPr>
          <a:xfrm>
            <a:off x="1331913" y="3644900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zh-TW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Shyan-Ming Yuan</a:t>
            </a:r>
          </a:p>
          <a:p>
            <a:pPr eaLnBrk="1" hangingPunct="1"/>
            <a:r>
              <a:rPr lang="en-US" altLang="zh-TW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 Department, NCTU</a:t>
            </a:r>
          </a:p>
          <a:p>
            <a:pPr eaLnBrk="1" hangingPunct="1"/>
            <a:r>
              <a:rPr lang="en-US" altLang="zh-TW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smyuan@gmail.com</a:t>
            </a:r>
          </a:p>
          <a:p>
            <a:pPr eaLnBrk="1" hangingPunct="1"/>
            <a:endParaRPr lang="en-US" altLang="zh-TW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3568" y="53752"/>
            <a:ext cx="7772400" cy="1143000"/>
          </a:xfrm>
        </p:spPr>
        <p:txBody>
          <a:bodyPr/>
          <a:lstStyle/>
          <a:p>
            <a:pPr algn="ctr"/>
            <a:r>
              <a:rPr lang="en-US" altLang="zh-TW" dirty="0" smtClean="0"/>
              <a:t>Motivations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556792"/>
            <a:ext cx="8784976" cy="4968552"/>
          </a:xfrm>
        </p:spPr>
        <p:txBody>
          <a:bodyPr/>
          <a:lstStyle/>
          <a:p>
            <a:r>
              <a:rPr lang="en-US" altLang="zh-TW" dirty="0" smtClean="0"/>
              <a:t>In some situations, it </a:t>
            </a:r>
            <a:r>
              <a:rPr lang="en-US" altLang="zh-TW" dirty="0"/>
              <a:t>is desirable to </a:t>
            </a:r>
            <a:r>
              <a:rPr lang="en-US" altLang="zh-TW" dirty="0" smtClean="0"/>
              <a:t>provide a service with different </a:t>
            </a:r>
            <a:r>
              <a:rPr lang="en-US" altLang="zh-TW" dirty="0"/>
              <a:t>transport </a:t>
            </a:r>
            <a:r>
              <a:rPr lang="en-US" altLang="zh-TW" dirty="0" smtClean="0"/>
              <a:t>protocols.</a:t>
            </a:r>
          </a:p>
          <a:p>
            <a:pPr lvl="1"/>
            <a:r>
              <a:rPr lang="en-US" altLang="zh-TW" dirty="0" smtClean="0"/>
              <a:t>For </a:t>
            </a:r>
            <a:r>
              <a:rPr lang="en-US" altLang="zh-TW" dirty="0"/>
              <a:t>example, </a:t>
            </a:r>
            <a:r>
              <a:rPr lang="en-US" altLang="zh-TW" dirty="0" smtClean="0"/>
              <a:t>the DAYTIME </a:t>
            </a:r>
            <a:r>
              <a:rPr lang="en-US" altLang="zh-TW" dirty="0"/>
              <a:t>service </a:t>
            </a:r>
            <a:r>
              <a:rPr lang="en-US" altLang="zh-TW" dirty="0" smtClean="0"/>
              <a:t>support both </a:t>
            </a:r>
            <a:r>
              <a:rPr lang="en-US" altLang="zh-TW" dirty="0"/>
              <a:t>TCP </a:t>
            </a:r>
            <a:r>
              <a:rPr lang="en-US" altLang="zh-TW" dirty="0" smtClean="0"/>
              <a:t>and UDP.</a:t>
            </a:r>
          </a:p>
          <a:p>
            <a:pPr lvl="1"/>
            <a:r>
              <a:rPr lang="en-US" altLang="zh-TW" dirty="0" smtClean="0"/>
              <a:t>Although single </a:t>
            </a:r>
            <a:r>
              <a:rPr lang="en-US" altLang="zh-TW" dirty="0"/>
              <a:t>protocol </a:t>
            </a:r>
            <a:r>
              <a:rPr lang="en-US" altLang="zh-TW" dirty="0" smtClean="0"/>
              <a:t>servers are </a:t>
            </a:r>
            <a:r>
              <a:rPr lang="en-US" altLang="zh-TW" dirty="0"/>
              <a:t>easy to </a:t>
            </a:r>
            <a:r>
              <a:rPr lang="en-US" altLang="zh-TW" dirty="0" smtClean="0"/>
              <a:t>maintain, but they may result </a:t>
            </a:r>
            <a:r>
              <a:rPr lang="en-US" altLang="zh-TW" dirty="0"/>
              <a:t>in </a:t>
            </a:r>
            <a:r>
              <a:rPr lang="en-US" altLang="zh-TW" dirty="0" smtClean="0"/>
              <a:t>replicating the same piece </a:t>
            </a:r>
            <a:r>
              <a:rPr lang="en-US" altLang="zh-TW" dirty="0"/>
              <a:t>of </a:t>
            </a:r>
            <a:r>
              <a:rPr lang="en-US" altLang="zh-TW" dirty="0" smtClean="0"/>
              <a:t>code to two different servers.</a:t>
            </a:r>
          </a:p>
          <a:p>
            <a:pPr lvl="2"/>
            <a:r>
              <a:rPr lang="en-US" altLang="zh-TW" dirty="0" smtClean="0"/>
              <a:t>This can lead to inconsistency of source codes.</a:t>
            </a:r>
          </a:p>
          <a:p>
            <a:pPr lvl="1"/>
            <a:r>
              <a:rPr lang="en-US" altLang="zh-TW" dirty="0" smtClean="0"/>
              <a:t>In addition, each </a:t>
            </a:r>
            <a:r>
              <a:rPr lang="en-US" altLang="zh-TW" dirty="0"/>
              <a:t>single protocol server needs its own </a:t>
            </a:r>
            <a:r>
              <a:rPr lang="en-US" altLang="zh-TW" dirty="0" smtClean="0"/>
              <a:t>resource.</a:t>
            </a:r>
          </a:p>
          <a:p>
            <a:pPr lvl="2"/>
            <a:r>
              <a:rPr lang="en-US" altLang="zh-TW" dirty="0" smtClean="0"/>
              <a:t>This results </a:t>
            </a:r>
            <a:r>
              <a:rPr lang="en-US" altLang="zh-TW" dirty="0"/>
              <a:t>in unnecessarily consuming process table entries and system </a:t>
            </a:r>
            <a:r>
              <a:rPr lang="en-US" altLang="zh-TW" dirty="0" smtClean="0"/>
              <a:t>resources.</a:t>
            </a:r>
          </a:p>
          <a:p>
            <a:r>
              <a:rPr lang="en-US" altLang="zh-TW" dirty="0" smtClean="0"/>
              <a:t>Here, we present a simple multiprotocol DAYTIME server.</a:t>
            </a:r>
          </a:p>
          <a:p>
            <a:pPr lvl="1"/>
            <a:r>
              <a:rPr lang="en-US" altLang="zh-TW" dirty="0" smtClean="0"/>
              <a:t>It is an </a:t>
            </a:r>
            <a:r>
              <a:rPr lang="en-US" altLang="zh-TW" dirty="0" smtClean="0">
                <a:solidFill>
                  <a:srgbClr val="FF0000"/>
                </a:solidFill>
              </a:rPr>
              <a:t>iterative</a:t>
            </a:r>
            <a:r>
              <a:rPr lang="en-US" altLang="zh-TW" dirty="0" smtClean="0"/>
              <a:t> server that supports both UDP and TCP.</a:t>
            </a:r>
          </a:p>
          <a:p>
            <a:pPr lvl="1"/>
            <a:r>
              <a:rPr lang="en-US" altLang="zh-TW" dirty="0" smtClean="0"/>
              <a:t>It uses the select() system call to switch among UDP and TCP sockets.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763143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/>
          <a:lstStyle/>
          <a:p>
            <a:pPr algn="ctr"/>
            <a:r>
              <a:rPr lang="en-US" altLang="zh-TW" dirty="0"/>
              <a:t>A</a:t>
            </a:r>
            <a:r>
              <a:rPr lang="en-US" altLang="zh-TW" dirty="0" smtClean="0"/>
              <a:t> Multiprotocol DAYTIME </a:t>
            </a:r>
            <a:r>
              <a:rPr lang="en-US" altLang="zh-TW" dirty="0" smtClean="0">
                <a:hlinkClick r:id="rId2" action="ppaction://hlinkfile"/>
              </a:rPr>
              <a:t>Server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5186" y="1697732"/>
            <a:ext cx="6009142" cy="4683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6562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/>
          <a:lstStyle/>
          <a:p>
            <a:pPr algn="ctr"/>
            <a:r>
              <a:rPr lang="en-US" altLang="zh-TW" dirty="0"/>
              <a:t>A</a:t>
            </a:r>
            <a:r>
              <a:rPr lang="en-US" altLang="zh-TW" dirty="0" smtClean="0"/>
              <a:t> Multiprotocol DAYTIME Server</a:t>
            </a:r>
            <a:endParaRPr lang="zh-TW" altLang="en-US" dirty="0"/>
          </a:p>
        </p:txBody>
      </p:sp>
      <p:sp>
        <p:nvSpPr>
          <p:cNvPr id="5" name="文字方塊 4"/>
          <p:cNvSpPr txBox="1"/>
          <p:nvPr/>
        </p:nvSpPr>
        <p:spPr>
          <a:xfrm>
            <a:off x="395536" y="1412776"/>
            <a:ext cx="83529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extern </a:t>
            </a:r>
            <a:r>
              <a:rPr lang="en-US" altLang="zh-TW" dirty="0" smtClean="0"/>
              <a:t>int </a:t>
            </a:r>
            <a:r>
              <a:rPr lang="en-US" altLang="zh-TW" dirty="0" err="1" smtClean="0"/>
              <a:t>errno</a:t>
            </a:r>
            <a:r>
              <a:rPr lang="en-US" altLang="zh-TW" dirty="0" smtClean="0"/>
              <a:t>;</a:t>
            </a:r>
          </a:p>
          <a:p>
            <a:r>
              <a:rPr lang="en-US" altLang="zh-TW" dirty="0" smtClean="0"/>
              <a:t>extern int </a:t>
            </a:r>
            <a:r>
              <a:rPr lang="en-US" altLang="zh-TW" dirty="0" err="1" smtClean="0"/>
              <a:t>errexit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const</a:t>
            </a:r>
            <a:r>
              <a:rPr lang="en-US" altLang="zh-TW" dirty="0" smtClean="0"/>
              <a:t> char *format, …);</a:t>
            </a:r>
          </a:p>
          <a:p>
            <a:r>
              <a:rPr lang="en-US" altLang="zh-TW" dirty="0"/>
              <a:t>e</a:t>
            </a:r>
            <a:r>
              <a:rPr lang="en-US" altLang="zh-TW" dirty="0" smtClean="0"/>
              <a:t>xtern int </a:t>
            </a:r>
            <a:r>
              <a:rPr lang="en-US" altLang="zh-TW" dirty="0" err="1" smtClean="0"/>
              <a:t>passsiveTCP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const</a:t>
            </a:r>
            <a:r>
              <a:rPr lang="en-US" altLang="zh-TW" dirty="0" smtClean="0"/>
              <a:t> char *service, int </a:t>
            </a:r>
            <a:r>
              <a:rPr lang="en-US" altLang="zh-TW" dirty="0" err="1" smtClean="0"/>
              <a:t>qlen</a:t>
            </a:r>
            <a:r>
              <a:rPr lang="en-US" altLang="zh-TW" dirty="0" smtClean="0"/>
              <a:t>);</a:t>
            </a:r>
          </a:p>
          <a:p>
            <a:r>
              <a:rPr lang="en-US" altLang="zh-TW" dirty="0"/>
              <a:t>e</a:t>
            </a:r>
            <a:r>
              <a:rPr lang="en-US" altLang="zh-TW" dirty="0" smtClean="0"/>
              <a:t>xtern int </a:t>
            </a:r>
            <a:r>
              <a:rPr lang="en-US" altLang="zh-TW" dirty="0" err="1" smtClean="0"/>
              <a:t>paassiveUDP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const</a:t>
            </a:r>
            <a:r>
              <a:rPr lang="en-US" altLang="zh-TW" dirty="0" smtClean="0"/>
              <a:t> char *service);</a:t>
            </a:r>
          </a:p>
          <a:p>
            <a:r>
              <a:rPr lang="en-US" altLang="zh-TW" dirty="0" smtClean="0"/>
              <a:t>Int daytime(char </a:t>
            </a:r>
            <a:r>
              <a:rPr lang="en-US" altLang="zh-TW" dirty="0" err="1" smtClean="0"/>
              <a:t>buf</a:t>
            </a:r>
            <a:r>
              <a:rPr lang="en-US" altLang="zh-TW" dirty="0" smtClean="0"/>
              <a:t>[]);</a:t>
            </a:r>
          </a:p>
          <a:p>
            <a:r>
              <a:rPr lang="en-US" altLang="zh-TW" dirty="0" smtClean="0"/>
              <a:t>#</a:t>
            </a:r>
            <a:r>
              <a:rPr lang="en-US" altLang="zh-TW" dirty="0"/>
              <a:t>define	</a:t>
            </a:r>
            <a:r>
              <a:rPr lang="en-US" altLang="zh-TW" dirty="0" smtClean="0"/>
              <a:t>MAX (x, y)</a:t>
            </a:r>
            <a:r>
              <a:rPr lang="en-US" altLang="zh-TW" dirty="0"/>
              <a:t>	</a:t>
            </a:r>
            <a:r>
              <a:rPr lang="en-US" altLang="zh-TW" dirty="0" smtClean="0"/>
              <a:t>((x)&gt;(y)?(x):(</a:t>
            </a:r>
            <a:r>
              <a:rPr lang="en-US" altLang="zh-TW" dirty="0" smtClean="0">
                <a:sym typeface="Wingdings" panose="05000000000000000000" pitchFamily="2" charset="2"/>
              </a:rPr>
              <a:t>y))</a:t>
            </a:r>
          </a:p>
          <a:p>
            <a:r>
              <a:rPr lang="en-US" altLang="zh-TW" dirty="0" smtClean="0"/>
              <a:t>#</a:t>
            </a:r>
            <a:r>
              <a:rPr lang="en-US" altLang="zh-TW" dirty="0"/>
              <a:t>define	QLEN	</a:t>
            </a:r>
            <a:r>
              <a:rPr lang="en-US" altLang="zh-TW" dirty="0" smtClean="0"/>
              <a:t>	32</a:t>
            </a:r>
            <a:endParaRPr lang="en-US" altLang="zh-TW" dirty="0"/>
          </a:p>
          <a:p>
            <a:r>
              <a:rPr lang="en-US" altLang="zh-TW" dirty="0"/>
              <a:t>#define	LINELEN	</a:t>
            </a:r>
            <a:r>
              <a:rPr lang="en-US" altLang="zh-TW" dirty="0" smtClean="0"/>
              <a:t>128</a:t>
            </a:r>
            <a:endParaRPr lang="zh-TW" altLang="en-US" dirty="0"/>
          </a:p>
        </p:txBody>
      </p:sp>
      <p:sp>
        <p:nvSpPr>
          <p:cNvPr id="8" name="文字方塊 7"/>
          <p:cNvSpPr txBox="1"/>
          <p:nvPr/>
        </p:nvSpPr>
        <p:spPr>
          <a:xfrm>
            <a:off x="467544" y="3717032"/>
            <a:ext cx="828092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int main(int </a:t>
            </a:r>
            <a:r>
              <a:rPr lang="en-US" altLang="zh-TW" dirty="0" err="1"/>
              <a:t>argc</a:t>
            </a:r>
            <a:r>
              <a:rPr lang="en-US" altLang="zh-TW" dirty="0"/>
              <a:t>, char *</a:t>
            </a:r>
            <a:r>
              <a:rPr lang="en-US" altLang="zh-TW" dirty="0" err="1"/>
              <a:t>argv</a:t>
            </a:r>
            <a:r>
              <a:rPr lang="en-US" altLang="zh-TW" dirty="0"/>
              <a:t>[])</a:t>
            </a:r>
          </a:p>
          <a:p>
            <a:r>
              <a:rPr lang="en-US" altLang="zh-TW" dirty="0"/>
              <a:t>{</a:t>
            </a:r>
          </a:p>
          <a:p>
            <a:r>
              <a:rPr lang="en-US" altLang="zh-TW" dirty="0"/>
              <a:t>    char *service = "daytime";  /* service name or port number  */</a:t>
            </a:r>
          </a:p>
          <a:p>
            <a:r>
              <a:rPr lang="en-US" altLang="zh-TW" dirty="0"/>
              <a:t>    char </a:t>
            </a:r>
            <a:r>
              <a:rPr lang="en-US" altLang="zh-TW" dirty="0" err="1"/>
              <a:t>buf</a:t>
            </a:r>
            <a:r>
              <a:rPr lang="en-US" altLang="zh-TW" dirty="0"/>
              <a:t>[LINELEN+1];        /* buffer for one line of text  */</a:t>
            </a:r>
          </a:p>
          <a:p>
            <a:r>
              <a:rPr lang="en-US" altLang="zh-TW" dirty="0"/>
              <a:t>    </a:t>
            </a:r>
            <a:r>
              <a:rPr lang="en-US" altLang="zh-TW" dirty="0" err="1"/>
              <a:t>struct</a:t>
            </a:r>
            <a:r>
              <a:rPr lang="en-US" altLang="zh-TW" dirty="0"/>
              <a:t> </a:t>
            </a:r>
            <a:r>
              <a:rPr lang="en-US" altLang="zh-TW" dirty="0" err="1"/>
              <a:t>sockaddr_in</a:t>
            </a:r>
            <a:r>
              <a:rPr lang="en-US" altLang="zh-TW" dirty="0"/>
              <a:t> </a:t>
            </a:r>
            <a:r>
              <a:rPr lang="en-US" altLang="zh-TW" dirty="0" err="1"/>
              <a:t>fsin</a:t>
            </a:r>
            <a:r>
              <a:rPr lang="en-US" altLang="zh-TW" dirty="0"/>
              <a:t>;    /* the request from address     */</a:t>
            </a:r>
          </a:p>
          <a:p>
            <a:r>
              <a:rPr lang="en-US" altLang="zh-TW" dirty="0"/>
              <a:t>    int </a:t>
            </a:r>
            <a:r>
              <a:rPr lang="en-US" altLang="zh-TW" dirty="0" err="1"/>
              <a:t>alen</a:t>
            </a:r>
            <a:r>
              <a:rPr lang="en-US" altLang="zh-TW" dirty="0"/>
              <a:t>;                   /* from-address length          */</a:t>
            </a:r>
          </a:p>
          <a:p>
            <a:r>
              <a:rPr lang="en-US" altLang="zh-TW" dirty="0"/>
              <a:t>    int </a:t>
            </a:r>
            <a:r>
              <a:rPr lang="en-US" altLang="zh-TW" dirty="0" err="1"/>
              <a:t>tsock</a:t>
            </a:r>
            <a:r>
              <a:rPr lang="en-US" altLang="zh-TW" dirty="0"/>
              <a:t>;                  /* TCP master socket            */</a:t>
            </a:r>
          </a:p>
          <a:p>
            <a:r>
              <a:rPr lang="en-US" altLang="zh-TW" dirty="0"/>
              <a:t>    int </a:t>
            </a:r>
            <a:r>
              <a:rPr lang="en-US" altLang="zh-TW" dirty="0" err="1"/>
              <a:t>usock</a:t>
            </a:r>
            <a:r>
              <a:rPr lang="en-US" altLang="zh-TW" dirty="0"/>
              <a:t>;                  /* UDP socket                   */</a:t>
            </a:r>
          </a:p>
          <a:p>
            <a:r>
              <a:rPr lang="en-US" altLang="zh-TW" dirty="0"/>
              <a:t>    int </a:t>
            </a:r>
            <a:r>
              <a:rPr lang="en-US" altLang="zh-TW" dirty="0" err="1"/>
              <a:t>nfds</a:t>
            </a:r>
            <a:r>
              <a:rPr lang="en-US" altLang="zh-TW" dirty="0"/>
              <a:t>;</a:t>
            </a:r>
          </a:p>
          <a:p>
            <a:r>
              <a:rPr lang="en-US" altLang="zh-TW" dirty="0"/>
              <a:t>    </a:t>
            </a:r>
            <a:r>
              <a:rPr lang="en-US" altLang="zh-TW" dirty="0" err="1"/>
              <a:t>fd_set</a:t>
            </a:r>
            <a:r>
              <a:rPr lang="en-US" altLang="zh-TW" dirty="0"/>
              <a:t> </a:t>
            </a:r>
            <a:r>
              <a:rPr lang="en-US" altLang="zh-TW" dirty="0" err="1"/>
              <a:t>rfds</a:t>
            </a:r>
            <a:r>
              <a:rPr lang="en-US" altLang="zh-TW" dirty="0"/>
              <a:t>;                /* readable file descriptors    </a:t>
            </a:r>
            <a:r>
              <a:rPr lang="en-US" altLang="zh-TW" dirty="0" smtClean="0"/>
              <a:t>*/   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52775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251520" y="1406950"/>
            <a:ext cx="849694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    </a:t>
            </a:r>
            <a:r>
              <a:rPr lang="en-US" altLang="zh-TW" dirty="0" err="1" smtClean="0"/>
              <a:t>tsock</a:t>
            </a:r>
            <a:r>
              <a:rPr lang="en-US" altLang="zh-TW" dirty="0" smtClean="0"/>
              <a:t> </a:t>
            </a:r>
            <a:r>
              <a:rPr lang="en-US" altLang="zh-TW" dirty="0"/>
              <a:t>= </a:t>
            </a:r>
            <a:r>
              <a:rPr lang="en-US" altLang="zh-TW" dirty="0" err="1"/>
              <a:t>passiveTCP</a:t>
            </a:r>
            <a:r>
              <a:rPr lang="en-US" altLang="zh-TW" dirty="0"/>
              <a:t>(service, QLEN);</a:t>
            </a:r>
          </a:p>
          <a:p>
            <a:r>
              <a:rPr lang="en-US" altLang="zh-TW" dirty="0"/>
              <a:t>    </a:t>
            </a:r>
            <a:r>
              <a:rPr lang="en-US" altLang="zh-TW" dirty="0" err="1"/>
              <a:t>usock</a:t>
            </a:r>
            <a:r>
              <a:rPr lang="en-US" altLang="zh-TW" dirty="0"/>
              <a:t> = </a:t>
            </a:r>
            <a:r>
              <a:rPr lang="en-US" altLang="zh-TW" dirty="0" err="1"/>
              <a:t>passiveUDP</a:t>
            </a:r>
            <a:r>
              <a:rPr lang="en-US" altLang="zh-TW" dirty="0"/>
              <a:t>(service);</a:t>
            </a:r>
          </a:p>
          <a:p>
            <a:r>
              <a:rPr lang="en-US" altLang="zh-TW" dirty="0"/>
              <a:t>    </a:t>
            </a:r>
            <a:r>
              <a:rPr lang="en-US" altLang="zh-TW" dirty="0" err="1"/>
              <a:t>nfds</a:t>
            </a:r>
            <a:r>
              <a:rPr lang="en-US" altLang="zh-TW" dirty="0"/>
              <a:t> = MAX(</a:t>
            </a:r>
            <a:r>
              <a:rPr lang="en-US" altLang="zh-TW" dirty="0" err="1"/>
              <a:t>tsock</a:t>
            </a:r>
            <a:r>
              <a:rPr lang="en-US" altLang="zh-TW" dirty="0"/>
              <a:t>, </a:t>
            </a:r>
            <a:r>
              <a:rPr lang="en-US" altLang="zh-TW" dirty="0" err="1"/>
              <a:t>usock</a:t>
            </a:r>
            <a:r>
              <a:rPr lang="en-US" altLang="zh-TW" dirty="0"/>
              <a:t>) + 1; </a:t>
            </a:r>
            <a:r>
              <a:rPr lang="en-US" altLang="zh-TW" dirty="0" smtClean="0"/>
              <a:t> /* </a:t>
            </a:r>
            <a:r>
              <a:rPr lang="en-US" altLang="zh-TW" dirty="0"/>
              <a:t>bit number of max </a:t>
            </a:r>
            <a:r>
              <a:rPr lang="en-US" altLang="zh-TW" dirty="0" err="1"/>
              <a:t>fd</a:t>
            </a:r>
            <a:r>
              <a:rPr lang="en-US" altLang="zh-TW" dirty="0"/>
              <a:t>       */</a:t>
            </a:r>
          </a:p>
          <a:p>
            <a:r>
              <a:rPr lang="en-US" altLang="zh-TW" dirty="0" smtClean="0"/>
              <a:t>    </a:t>
            </a:r>
            <a:r>
              <a:rPr lang="en-US" altLang="zh-TW" dirty="0"/>
              <a:t>FD_ZERO(&amp;</a:t>
            </a:r>
            <a:r>
              <a:rPr lang="en-US" altLang="zh-TW" dirty="0" err="1"/>
              <a:t>rfds</a:t>
            </a:r>
            <a:r>
              <a:rPr lang="en-US" altLang="zh-TW" dirty="0"/>
              <a:t>);</a:t>
            </a:r>
          </a:p>
          <a:p>
            <a:r>
              <a:rPr lang="en-US" altLang="zh-TW" dirty="0" smtClean="0"/>
              <a:t>    </a:t>
            </a:r>
            <a:r>
              <a:rPr lang="en-US" altLang="zh-TW" dirty="0"/>
              <a:t>while (1) {</a:t>
            </a:r>
          </a:p>
          <a:p>
            <a:r>
              <a:rPr lang="en-US" altLang="zh-TW" dirty="0"/>
              <a:t>        FD_SET(</a:t>
            </a:r>
            <a:r>
              <a:rPr lang="en-US" altLang="zh-TW" dirty="0" err="1"/>
              <a:t>tsock</a:t>
            </a:r>
            <a:r>
              <a:rPr lang="en-US" altLang="zh-TW" dirty="0"/>
              <a:t>, &amp;</a:t>
            </a:r>
            <a:r>
              <a:rPr lang="en-US" altLang="zh-TW" dirty="0" err="1"/>
              <a:t>rfds</a:t>
            </a:r>
            <a:r>
              <a:rPr lang="en-US" altLang="zh-TW" dirty="0"/>
              <a:t>);</a:t>
            </a:r>
          </a:p>
          <a:p>
            <a:r>
              <a:rPr lang="en-US" altLang="zh-TW" dirty="0"/>
              <a:t>        FD_SET(</a:t>
            </a:r>
            <a:r>
              <a:rPr lang="en-US" altLang="zh-TW" dirty="0" err="1"/>
              <a:t>usock</a:t>
            </a:r>
            <a:r>
              <a:rPr lang="en-US" altLang="zh-TW" dirty="0"/>
              <a:t>, &amp;</a:t>
            </a:r>
            <a:r>
              <a:rPr lang="en-US" altLang="zh-TW" dirty="0" err="1"/>
              <a:t>rfds</a:t>
            </a:r>
            <a:r>
              <a:rPr lang="en-US" altLang="zh-TW" dirty="0"/>
              <a:t>);</a:t>
            </a:r>
          </a:p>
          <a:p>
            <a:r>
              <a:rPr lang="en-US" altLang="zh-TW" dirty="0" smtClean="0"/>
              <a:t>        </a:t>
            </a:r>
            <a:r>
              <a:rPr lang="en-US" altLang="zh-TW" dirty="0"/>
              <a:t>if (select(</a:t>
            </a:r>
            <a:r>
              <a:rPr lang="en-US" altLang="zh-TW" dirty="0" err="1"/>
              <a:t>nfds</a:t>
            </a:r>
            <a:r>
              <a:rPr lang="en-US" altLang="zh-TW" dirty="0"/>
              <a:t>, &amp;</a:t>
            </a:r>
            <a:r>
              <a:rPr lang="en-US" altLang="zh-TW" dirty="0" err="1"/>
              <a:t>rfds</a:t>
            </a:r>
            <a:r>
              <a:rPr lang="en-US" altLang="zh-TW" dirty="0"/>
              <a:t>, (</a:t>
            </a:r>
            <a:r>
              <a:rPr lang="en-US" altLang="zh-TW" dirty="0" err="1"/>
              <a:t>fd_set</a:t>
            </a:r>
            <a:r>
              <a:rPr lang="en-US" altLang="zh-TW" dirty="0"/>
              <a:t> *)0, (</a:t>
            </a:r>
            <a:r>
              <a:rPr lang="en-US" altLang="zh-TW" dirty="0" err="1"/>
              <a:t>fd_set</a:t>
            </a:r>
            <a:r>
              <a:rPr lang="en-US" altLang="zh-TW" dirty="0"/>
              <a:t> *)0</a:t>
            </a:r>
            <a:r>
              <a:rPr lang="en-US" altLang="zh-TW" dirty="0" smtClean="0"/>
              <a:t>, (</a:t>
            </a:r>
            <a:r>
              <a:rPr lang="en-US" altLang="zh-TW" dirty="0" err="1"/>
              <a:t>struct</a:t>
            </a:r>
            <a:r>
              <a:rPr lang="en-US" altLang="zh-TW" dirty="0"/>
              <a:t> </a:t>
            </a:r>
            <a:r>
              <a:rPr lang="en-US" altLang="zh-TW" dirty="0" err="1"/>
              <a:t>timeval</a:t>
            </a:r>
            <a:r>
              <a:rPr lang="en-US" altLang="zh-TW" dirty="0"/>
              <a:t> *)0) &lt; 0)</a:t>
            </a:r>
          </a:p>
          <a:p>
            <a:r>
              <a:rPr lang="en-US" altLang="zh-TW" dirty="0"/>
              <a:t>            </a:t>
            </a:r>
            <a:r>
              <a:rPr lang="en-US" altLang="zh-TW" dirty="0" err="1"/>
              <a:t>errexit</a:t>
            </a:r>
            <a:r>
              <a:rPr lang="en-US" altLang="zh-TW" dirty="0"/>
              <a:t>("select error: %s\n", </a:t>
            </a:r>
            <a:r>
              <a:rPr lang="en-US" altLang="zh-TW" dirty="0" err="1"/>
              <a:t>strerror</a:t>
            </a:r>
            <a:r>
              <a:rPr lang="en-US" altLang="zh-TW" dirty="0"/>
              <a:t>(</a:t>
            </a:r>
            <a:r>
              <a:rPr lang="en-US" altLang="zh-TW" dirty="0" err="1"/>
              <a:t>errno</a:t>
            </a:r>
            <a:r>
              <a:rPr lang="en-US" altLang="zh-TW" dirty="0"/>
              <a:t>));</a:t>
            </a:r>
          </a:p>
          <a:p>
            <a:r>
              <a:rPr lang="en-US" altLang="zh-TW" dirty="0"/>
              <a:t>        if (FD_ISSET(</a:t>
            </a:r>
            <a:r>
              <a:rPr lang="en-US" altLang="zh-TW" dirty="0" err="1"/>
              <a:t>tsock</a:t>
            </a:r>
            <a:r>
              <a:rPr lang="en-US" altLang="zh-TW" dirty="0"/>
              <a:t>, &amp;</a:t>
            </a:r>
            <a:r>
              <a:rPr lang="en-US" altLang="zh-TW" dirty="0" err="1"/>
              <a:t>rfds</a:t>
            </a:r>
            <a:r>
              <a:rPr lang="en-US" altLang="zh-TW" dirty="0"/>
              <a:t>)) {</a:t>
            </a:r>
          </a:p>
          <a:p>
            <a:r>
              <a:rPr lang="en-US" altLang="zh-TW" dirty="0"/>
              <a:t>            int </a:t>
            </a:r>
            <a:r>
              <a:rPr lang="en-US" altLang="zh-TW" dirty="0" err="1"/>
              <a:t>ssock</a:t>
            </a:r>
            <a:r>
              <a:rPr lang="en-US" altLang="zh-TW" dirty="0"/>
              <a:t>;          /* TCP slave socket     */</a:t>
            </a:r>
          </a:p>
          <a:p>
            <a:r>
              <a:rPr lang="en-US" altLang="zh-TW" dirty="0" smtClean="0"/>
              <a:t>            </a:t>
            </a:r>
            <a:r>
              <a:rPr lang="en-US" altLang="zh-TW" dirty="0" err="1"/>
              <a:t>alen</a:t>
            </a:r>
            <a:r>
              <a:rPr lang="en-US" altLang="zh-TW" dirty="0"/>
              <a:t> = </a:t>
            </a:r>
            <a:r>
              <a:rPr lang="en-US" altLang="zh-TW" dirty="0" err="1"/>
              <a:t>sizeof</a:t>
            </a:r>
            <a:r>
              <a:rPr lang="en-US" altLang="zh-TW" dirty="0"/>
              <a:t>(</a:t>
            </a:r>
            <a:r>
              <a:rPr lang="en-US" altLang="zh-TW" dirty="0" err="1"/>
              <a:t>fsin</a:t>
            </a:r>
            <a:r>
              <a:rPr lang="en-US" altLang="zh-TW" dirty="0"/>
              <a:t>);</a:t>
            </a:r>
          </a:p>
          <a:p>
            <a:r>
              <a:rPr lang="en-US" altLang="zh-TW" dirty="0"/>
              <a:t>            </a:t>
            </a:r>
            <a:r>
              <a:rPr lang="en-US" altLang="zh-TW" dirty="0" err="1"/>
              <a:t>ssock</a:t>
            </a:r>
            <a:r>
              <a:rPr lang="en-US" altLang="zh-TW" dirty="0"/>
              <a:t> = accept(</a:t>
            </a:r>
            <a:r>
              <a:rPr lang="en-US" altLang="zh-TW" dirty="0" err="1"/>
              <a:t>tsock</a:t>
            </a:r>
            <a:r>
              <a:rPr lang="en-US" altLang="zh-TW" dirty="0"/>
              <a:t>, (</a:t>
            </a:r>
            <a:r>
              <a:rPr lang="en-US" altLang="zh-TW" dirty="0" err="1"/>
              <a:t>struct</a:t>
            </a:r>
            <a:r>
              <a:rPr lang="en-US" altLang="zh-TW" dirty="0"/>
              <a:t> </a:t>
            </a:r>
            <a:r>
              <a:rPr lang="en-US" altLang="zh-TW" dirty="0" err="1"/>
              <a:t>sockaddr</a:t>
            </a:r>
            <a:r>
              <a:rPr lang="en-US" altLang="zh-TW" dirty="0"/>
              <a:t> *)&amp;</a:t>
            </a:r>
            <a:r>
              <a:rPr lang="en-US" altLang="zh-TW" dirty="0" err="1"/>
              <a:t>fsin</a:t>
            </a:r>
            <a:r>
              <a:rPr lang="en-US" altLang="zh-TW" dirty="0" smtClean="0"/>
              <a:t>, </a:t>
            </a:r>
            <a:r>
              <a:rPr lang="en-US" altLang="zh-TW" dirty="0"/>
              <a:t>&amp;</a:t>
            </a:r>
            <a:r>
              <a:rPr lang="en-US" altLang="zh-TW" dirty="0" err="1"/>
              <a:t>alen</a:t>
            </a:r>
            <a:r>
              <a:rPr lang="en-US" altLang="zh-TW" dirty="0"/>
              <a:t>);</a:t>
            </a:r>
          </a:p>
          <a:p>
            <a:r>
              <a:rPr lang="en-US" altLang="zh-TW" dirty="0"/>
              <a:t>            if (</a:t>
            </a:r>
            <a:r>
              <a:rPr lang="en-US" altLang="zh-TW" dirty="0" err="1"/>
              <a:t>ssock</a:t>
            </a:r>
            <a:r>
              <a:rPr lang="en-US" altLang="zh-TW" dirty="0"/>
              <a:t> &lt; 0</a:t>
            </a:r>
            <a:r>
              <a:rPr lang="en-US" altLang="zh-TW" dirty="0" smtClean="0"/>
              <a:t>)  </a:t>
            </a:r>
            <a:r>
              <a:rPr lang="en-US" altLang="zh-TW" dirty="0" err="1"/>
              <a:t>errexit</a:t>
            </a:r>
            <a:r>
              <a:rPr lang="en-US" altLang="zh-TW" dirty="0"/>
              <a:t>("accept failed: %s\n</a:t>
            </a:r>
            <a:r>
              <a:rPr lang="en-US" altLang="zh-TW" dirty="0" smtClean="0"/>
              <a:t>", </a:t>
            </a:r>
            <a:r>
              <a:rPr lang="en-US" altLang="zh-TW" dirty="0" err="1"/>
              <a:t>strerror</a:t>
            </a:r>
            <a:r>
              <a:rPr lang="en-US" altLang="zh-TW" dirty="0"/>
              <a:t>(</a:t>
            </a:r>
            <a:r>
              <a:rPr lang="en-US" altLang="zh-TW" dirty="0" err="1"/>
              <a:t>errno</a:t>
            </a:r>
            <a:r>
              <a:rPr lang="en-US" altLang="zh-TW" dirty="0"/>
              <a:t>));</a:t>
            </a:r>
          </a:p>
          <a:p>
            <a:r>
              <a:rPr lang="en-US" altLang="zh-TW" dirty="0"/>
              <a:t>            daytime(</a:t>
            </a:r>
            <a:r>
              <a:rPr lang="en-US" altLang="zh-TW" dirty="0" err="1"/>
              <a:t>buf</a:t>
            </a:r>
            <a:r>
              <a:rPr lang="en-US" altLang="zh-TW" dirty="0"/>
              <a:t>);</a:t>
            </a:r>
          </a:p>
          <a:p>
            <a:r>
              <a:rPr lang="en-US" altLang="zh-TW" dirty="0"/>
              <a:t>            (void) write(</a:t>
            </a:r>
            <a:r>
              <a:rPr lang="en-US" altLang="zh-TW" dirty="0" err="1"/>
              <a:t>ssock</a:t>
            </a:r>
            <a:r>
              <a:rPr lang="en-US" altLang="zh-TW" dirty="0"/>
              <a:t>, </a:t>
            </a:r>
            <a:r>
              <a:rPr lang="en-US" altLang="zh-TW" dirty="0" err="1"/>
              <a:t>buf</a:t>
            </a:r>
            <a:r>
              <a:rPr lang="en-US" altLang="zh-TW" dirty="0"/>
              <a:t>, </a:t>
            </a:r>
            <a:r>
              <a:rPr lang="en-US" altLang="zh-TW" dirty="0" err="1"/>
              <a:t>strlen</a:t>
            </a:r>
            <a:r>
              <a:rPr lang="en-US" altLang="zh-TW" dirty="0"/>
              <a:t>(</a:t>
            </a:r>
            <a:r>
              <a:rPr lang="en-US" altLang="zh-TW" dirty="0" err="1"/>
              <a:t>buf</a:t>
            </a:r>
            <a:r>
              <a:rPr lang="en-US" altLang="zh-TW" dirty="0"/>
              <a:t>));</a:t>
            </a:r>
          </a:p>
          <a:p>
            <a:r>
              <a:rPr lang="en-US" altLang="zh-TW" dirty="0"/>
              <a:t>            (void) close(</a:t>
            </a:r>
            <a:r>
              <a:rPr lang="en-US" altLang="zh-TW" dirty="0" err="1"/>
              <a:t>ssock</a:t>
            </a:r>
            <a:r>
              <a:rPr lang="en-US" altLang="zh-TW" dirty="0"/>
              <a:t>);</a:t>
            </a:r>
          </a:p>
          <a:p>
            <a:r>
              <a:rPr lang="en-US" altLang="zh-TW" dirty="0"/>
              <a:t>        </a:t>
            </a:r>
            <a:r>
              <a:rPr lang="en-US" altLang="zh-TW" dirty="0" smtClean="0"/>
              <a:t>}</a:t>
            </a:r>
            <a:endParaRPr lang="en-US" altLang="zh-TW" dirty="0"/>
          </a:p>
        </p:txBody>
      </p:sp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/>
          <a:lstStyle/>
          <a:p>
            <a:pPr algn="ctr"/>
            <a:r>
              <a:rPr lang="en-US" altLang="zh-TW" dirty="0"/>
              <a:t>A</a:t>
            </a:r>
            <a:r>
              <a:rPr lang="en-US" altLang="zh-TW" dirty="0" smtClean="0"/>
              <a:t> Multiprotocol DAYTIME Server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2474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107504" y="1412776"/>
            <a:ext cx="892899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 if (FD_ISSET(</a:t>
            </a:r>
            <a:r>
              <a:rPr lang="en-US" altLang="zh-TW" dirty="0" err="1"/>
              <a:t>usock</a:t>
            </a:r>
            <a:r>
              <a:rPr lang="en-US" altLang="zh-TW" dirty="0"/>
              <a:t>, &amp;</a:t>
            </a:r>
            <a:r>
              <a:rPr lang="en-US" altLang="zh-TW" dirty="0" err="1"/>
              <a:t>rfds</a:t>
            </a:r>
            <a:r>
              <a:rPr lang="en-US" altLang="zh-TW" dirty="0"/>
              <a:t>)) {</a:t>
            </a:r>
          </a:p>
          <a:p>
            <a:r>
              <a:rPr lang="en-US" altLang="zh-TW" dirty="0"/>
              <a:t>            </a:t>
            </a:r>
            <a:r>
              <a:rPr lang="en-US" altLang="zh-TW" dirty="0" err="1"/>
              <a:t>alen</a:t>
            </a:r>
            <a:r>
              <a:rPr lang="en-US" altLang="zh-TW" dirty="0"/>
              <a:t> = </a:t>
            </a:r>
            <a:r>
              <a:rPr lang="en-US" altLang="zh-TW" dirty="0" err="1"/>
              <a:t>sizeof</a:t>
            </a:r>
            <a:r>
              <a:rPr lang="en-US" altLang="zh-TW" dirty="0"/>
              <a:t>(</a:t>
            </a:r>
            <a:r>
              <a:rPr lang="en-US" altLang="zh-TW" dirty="0" err="1"/>
              <a:t>fsin</a:t>
            </a:r>
            <a:r>
              <a:rPr lang="en-US" altLang="zh-TW" dirty="0"/>
              <a:t>);</a:t>
            </a:r>
          </a:p>
          <a:p>
            <a:r>
              <a:rPr lang="en-US" altLang="zh-TW" dirty="0"/>
              <a:t>            if (</a:t>
            </a:r>
            <a:r>
              <a:rPr lang="en-US" altLang="zh-TW" dirty="0" err="1"/>
              <a:t>recvfrom</a:t>
            </a:r>
            <a:r>
              <a:rPr lang="en-US" altLang="zh-TW" dirty="0"/>
              <a:t>(</a:t>
            </a:r>
            <a:r>
              <a:rPr lang="en-US" altLang="zh-TW" dirty="0" err="1"/>
              <a:t>usock</a:t>
            </a:r>
            <a:r>
              <a:rPr lang="en-US" altLang="zh-TW" dirty="0"/>
              <a:t>, </a:t>
            </a:r>
            <a:r>
              <a:rPr lang="en-US" altLang="zh-TW" dirty="0" err="1"/>
              <a:t>buf</a:t>
            </a:r>
            <a:r>
              <a:rPr lang="en-US" altLang="zh-TW" dirty="0"/>
              <a:t>, </a:t>
            </a:r>
            <a:r>
              <a:rPr lang="en-US" altLang="zh-TW" dirty="0" err="1"/>
              <a:t>sizeof</a:t>
            </a:r>
            <a:r>
              <a:rPr lang="en-US" altLang="zh-TW" dirty="0"/>
              <a:t>(</a:t>
            </a:r>
            <a:r>
              <a:rPr lang="en-US" altLang="zh-TW" dirty="0" err="1"/>
              <a:t>buf</a:t>
            </a:r>
            <a:r>
              <a:rPr lang="en-US" altLang="zh-TW" dirty="0"/>
              <a:t>), 0</a:t>
            </a:r>
            <a:r>
              <a:rPr lang="en-US" altLang="zh-TW" dirty="0" smtClean="0"/>
              <a:t>, </a:t>
            </a:r>
            <a:r>
              <a:rPr lang="en-US" altLang="zh-TW" dirty="0"/>
              <a:t>(</a:t>
            </a:r>
            <a:r>
              <a:rPr lang="en-US" altLang="zh-TW" dirty="0" err="1"/>
              <a:t>struct</a:t>
            </a:r>
            <a:r>
              <a:rPr lang="en-US" altLang="zh-TW" dirty="0"/>
              <a:t> </a:t>
            </a:r>
            <a:r>
              <a:rPr lang="en-US" altLang="zh-TW" dirty="0" err="1"/>
              <a:t>sockaddr</a:t>
            </a:r>
            <a:r>
              <a:rPr lang="en-US" altLang="zh-TW" dirty="0"/>
              <a:t> *)&amp;</a:t>
            </a:r>
            <a:r>
              <a:rPr lang="en-US" altLang="zh-TW" dirty="0" err="1"/>
              <a:t>fsin</a:t>
            </a:r>
            <a:r>
              <a:rPr lang="en-US" altLang="zh-TW" dirty="0"/>
              <a:t>, &amp;</a:t>
            </a:r>
            <a:r>
              <a:rPr lang="en-US" altLang="zh-TW" dirty="0" err="1"/>
              <a:t>alen</a:t>
            </a:r>
            <a:r>
              <a:rPr lang="en-US" altLang="zh-TW" dirty="0"/>
              <a:t>) &lt; 0)</a:t>
            </a:r>
          </a:p>
          <a:p>
            <a:r>
              <a:rPr lang="en-US" altLang="zh-TW" dirty="0"/>
              <a:t>                </a:t>
            </a:r>
            <a:r>
              <a:rPr lang="en-US" altLang="zh-TW" dirty="0" err="1"/>
              <a:t>errexit</a:t>
            </a:r>
            <a:r>
              <a:rPr lang="en-US" altLang="zh-TW" dirty="0"/>
              <a:t>("</a:t>
            </a:r>
            <a:r>
              <a:rPr lang="en-US" altLang="zh-TW" dirty="0" err="1"/>
              <a:t>recvfrom</a:t>
            </a:r>
            <a:r>
              <a:rPr lang="en-US" altLang="zh-TW" dirty="0"/>
              <a:t>: %s\n</a:t>
            </a:r>
            <a:r>
              <a:rPr lang="en-US" altLang="zh-TW" dirty="0" smtClean="0"/>
              <a:t>", </a:t>
            </a:r>
            <a:r>
              <a:rPr lang="en-US" altLang="zh-TW" dirty="0" err="1"/>
              <a:t>strerror</a:t>
            </a:r>
            <a:r>
              <a:rPr lang="en-US" altLang="zh-TW" dirty="0"/>
              <a:t>(</a:t>
            </a:r>
            <a:r>
              <a:rPr lang="en-US" altLang="zh-TW" dirty="0" err="1"/>
              <a:t>errno</a:t>
            </a:r>
            <a:r>
              <a:rPr lang="en-US" altLang="zh-TW" dirty="0"/>
              <a:t>));</a:t>
            </a:r>
          </a:p>
          <a:p>
            <a:r>
              <a:rPr lang="en-US" altLang="zh-TW" dirty="0"/>
              <a:t>            daytime(</a:t>
            </a:r>
            <a:r>
              <a:rPr lang="en-US" altLang="zh-TW" dirty="0" err="1"/>
              <a:t>buf</a:t>
            </a:r>
            <a:r>
              <a:rPr lang="en-US" altLang="zh-TW" dirty="0"/>
              <a:t>);</a:t>
            </a:r>
          </a:p>
          <a:p>
            <a:r>
              <a:rPr lang="en-US" altLang="zh-TW" dirty="0"/>
              <a:t>            (void) </a:t>
            </a:r>
            <a:r>
              <a:rPr lang="en-US" altLang="zh-TW" dirty="0" err="1"/>
              <a:t>sendto</a:t>
            </a:r>
            <a:r>
              <a:rPr lang="en-US" altLang="zh-TW" dirty="0"/>
              <a:t>(</a:t>
            </a:r>
            <a:r>
              <a:rPr lang="en-US" altLang="zh-TW" dirty="0" err="1"/>
              <a:t>usock</a:t>
            </a:r>
            <a:r>
              <a:rPr lang="en-US" altLang="zh-TW" dirty="0"/>
              <a:t>, </a:t>
            </a:r>
            <a:r>
              <a:rPr lang="en-US" altLang="zh-TW" dirty="0" err="1"/>
              <a:t>buf</a:t>
            </a:r>
            <a:r>
              <a:rPr lang="en-US" altLang="zh-TW" dirty="0"/>
              <a:t>, </a:t>
            </a:r>
            <a:r>
              <a:rPr lang="en-US" altLang="zh-TW" dirty="0" err="1"/>
              <a:t>strlen</a:t>
            </a:r>
            <a:r>
              <a:rPr lang="en-US" altLang="zh-TW" dirty="0"/>
              <a:t>(</a:t>
            </a:r>
            <a:r>
              <a:rPr lang="en-US" altLang="zh-TW" dirty="0" err="1"/>
              <a:t>buf</a:t>
            </a:r>
            <a:r>
              <a:rPr lang="en-US" altLang="zh-TW" dirty="0"/>
              <a:t>), 0</a:t>
            </a:r>
            <a:r>
              <a:rPr lang="en-US" altLang="zh-TW" dirty="0" smtClean="0"/>
              <a:t>, </a:t>
            </a:r>
            <a:r>
              <a:rPr lang="en-US" altLang="zh-TW" dirty="0"/>
              <a:t>(</a:t>
            </a:r>
            <a:r>
              <a:rPr lang="en-US" altLang="zh-TW" dirty="0" err="1"/>
              <a:t>struct</a:t>
            </a:r>
            <a:r>
              <a:rPr lang="en-US" altLang="zh-TW" dirty="0"/>
              <a:t> </a:t>
            </a:r>
            <a:r>
              <a:rPr lang="en-US" altLang="zh-TW" dirty="0" err="1"/>
              <a:t>sockaddr</a:t>
            </a:r>
            <a:r>
              <a:rPr lang="en-US" altLang="zh-TW" dirty="0"/>
              <a:t> *)&amp;</a:t>
            </a:r>
            <a:r>
              <a:rPr lang="en-US" altLang="zh-TW" dirty="0" err="1"/>
              <a:t>fsin</a:t>
            </a:r>
            <a:r>
              <a:rPr lang="en-US" altLang="zh-TW" dirty="0"/>
              <a:t>, </a:t>
            </a:r>
            <a:r>
              <a:rPr lang="en-US" altLang="zh-TW" dirty="0" err="1"/>
              <a:t>sizeof</a:t>
            </a:r>
            <a:r>
              <a:rPr lang="en-US" altLang="zh-TW" dirty="0"/>
              <a:t>(</a:t>
            </a:r>
            <a:r>
              <a:rPr lang="en-US" altLang="zh-TW" dirty="0" err="1"/>
              <a:t>fsin</a:t>
            </a:r>
            <a:r>
              <a:rPr lang="en-US" altLang="zh-TW" dirty="0"/>
              <a:t>));</a:t>
            </a:r>
          </a:p>
          <a:p>
            <a:r>
              <a:rPr lang="en-US" altLang="zh-TW" dirty="0"/>
              <a:t>        }</a:t>
            </a:r>
          </a:p>
          <a:p>
            <a:r>
              <a:rPr lang="en-US" altLang="zh-TW" dirty="0"/>
              <a:t>    }</a:t>
            </a:r>
          </a:p>
          <a:p>
            <a:r>
              <a:rPr lang="en-US" altLang="zh-TW" dirty="0"/>
              <a:t>}</a:t>
            </a:r>
          </a:p>
          <a:p>
            <a:endParaRPr lang="en-US" altLang="zh-TW" dirty="0"/>
          </a:p>
          <a:p>
            <a:r>
              <a:rPr lang="en-US" altLang="zh-TW" dirty="0"/>
              <a:t>int daytime(char </a:t>
            </a:r>
            <a:r>
              <a:rPr lang="en-US" altLang="zh-TW" dirty="0" err="1"/>
              <a:t>buf</a:t>
            </a:r>
            <a:r>
              <a:rPr lang="en-US" altLang="zh-TW" dirty="0"/>
              <a:t>[])</a:t>
            </a:r>
          </a:p>
          <a:p>
            <a:r>
              <a:rPr lang="en-US" altLang="zh-TW" dirty="0"/>
              <a:t>{</a:t>
            </a:r>
          </a:p>
          <a:p>
            <a:r>
              <a:rPr lang="en-US" altLang="zh-TW" dirty="0"/>
              <a:t>    char   *</a:t>
            </a:r>
            <a:r>
              <a:rPr lang="en-US" altLang="zh-TW" dirty="0" err="1"/>
              <a:t>ctime</a:t>
            </a:r>
            <a:r>
              <a:rPr lang="en-US" altLang="zh-TW" dirty="0"/>
              <a:t>();</a:t>
            </a:r>
          </a:p>
          <a:p>
            <a:r>
              <a:rPr lang="en-US" altLang="zh-TW" dirty="0"/>
              <a:t>    </a:t>
            </a:r>
            <a:r>
              <a:rPr lang="en-US" altLang="zh-TW" dirty="0" err="1"/>
              <a:t>time_t</a:t>
            </a:r>
            <a:r>
              <a:rPr lang="en-US" altLang="zh-TW" dirty="0"/>
              <a:t>  now;</a:t>
            </a:r>
          </a:p>
          <a:p>
            <a:endParaRPr lang="en-US" altLang="zh-TW" dirty="0"/>
          </a:p>
          <a:p>
            <a:r>
              <a:rPr lang="en-US" altLang="zh-TW" dirty="0"/>
              <a:t>    (void) time(&amp;now);</a:t>
            </a:r>
          </a:p>
          <a:p>
            <a:r>
              <a:rPr lang="en-US" altLang="zh-TW" dirty="0"/>
              <a:t>    </a:t>
            </a:r>
            <a:r>
              <a:rPr lang="en-US" altLang="zh-TW" dirty="0" err="1"/>
              <a:t>sprintf</a:t>
            </a:r>
            <a:r>
              <a:rPr lang="en-US" altLang="zh-TW" dirty="0"/>
              <a:t>(</a:t>
            </a:r>
            <a:r>
              <a:rPr lang="en-US" altLang="zh-TW" dirty="0" err="1"/>
              <a:t>buf</a:t>
            </a:r>
            <a:r>
              <a:rPr lang="en-US" altLang="zh-TW" dirty="0"/>
              <a:t>, "%s", </a:t>
            </a:r>
            <a:r>
              <a:rPr lang="en-US" altLang="zh-TW" dirty="0" err="1"/>
              <a:t>ctime</a:t>
            </a:r>
            <a:r>
              <a:rPr lang="en-US" altLang="zh-TW" dirty="0"/>
              <a:t>(&amp;now));</a:t>
            </a:r>
          </a:p>
          <a:p>
            <a:r>
              <a:rPr lang="en-US" altLang="zh-TW" dirty="0"/>
              <a:t>}</a:t>
            </a:r>
            <a:endParaRPr lang="zh-TW" altLang="en-US" dirty="0"/>
          </a:p>
        </p:txBody>
      </p:sp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/>
          <a:lstStyle/>
          <a:p>
            <a:pPr algn="ctr"/>
            <a:r>
              <a:rPr lang="en-US" altLang="zh-TW" dirty="0"/>
              <a:t>A</a:t>
            </a:r>
            <a:r>
              <a:rPr lang="en-US" altLang="zh-TW" dirty="0" smtClean="0"/>
              <a:t> Multiprotocol DAYTIME Server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7684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The DAYTIME clients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 </a:t>
            </a:r>
            <a:r>
              <a:rPr lang="en-US" altLang="zh-TW" dirty="0" smtClean="0">
                <a:hlinkClick r:id="rId2" action="ppaction://hlinkfile"/>
              </a:rPr>
              <a:t>TCPdaytime</a:t>
            </a:r>
            <a:r>
              <a:rPr lang="en-US" altLang="zh-TW" dirty="0" smtClean="0"/>
              <a:t> client</a:t>
            </a:r>
          </a:p>
          <a:p>
            <a:r>
              <a:rPr lang="en-US" altLang="zh-TW" dirty="0" smtClean="0"/>
              <a:t>The </a:t>
            </a:r>
            <a:r>
              <a:rPr lang="en-US" altLang="zh-TW" dirty="0" smtClean="0">
                <a:hlinkClick r:id="rId3" action="ppaction://hlinkfile"/>
              </a:rPr>
              <a:t>UDPdaytime</a:t>
            </a:r>
            <a:r>
              <a:rPr lang="en-US" altLang="zh-TW" dirty="0" smtClean="0"/>
              <a:t> client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37494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公正">
  <a:themeElements>
    <a:clrScheme name="4_公正 1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FFFFFF"/>
      </a:accent3>
      <a:accent4>
        <a:srgbClr val="000000"/>
      </a:accent4>
      <a:accent5>
        <a:srgbClr val="E6B1AB"/>
      </a:accent5>
      <a:accent6>
        <a:srgbClr val="8C281B"/>
      </a:accent6>
      <a:hlink>
        <a:srgbClr val="CC9900"/>
      </a:hlink>
      <a:folHlink>
        <a:srgbClr val="96A9A9"/>
      </a:folHlink>
    </a:clrScheme>
    <a:fontScheme name="4_公正">
      <a:majorFont>
        <a:latin typeface="Franklin Gothic Book"/>
        <a:ea typeface="新細明體"/>
        <a:cs typeface=""/>
      </a:majorFont>
      <a:minorFont>
        <a:latin typeface="Perpetua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公正 1">
        <a:dk1>
          <a:srgbClr val="000000"/>
        </a:dk1>
        <a:lt1>
          <a:srgbClr val="FFFFFF"/>
        </a:lt1>
        <a:dk2>
          <a:srgbClr val="696464"/>
        </a:dk2>
        <a:lt2>
          <a:srgbClr val="E9E5DC"/>
        </a:lt2>
        <a:accent1>
          <a:srgbClr val="D34817"/>
        </a:accent1>
        <a:accent2>
          <a:srgbClr val="9B2D1F"/>
        </a:accent2>
        <a:accent3>
          <a:srgbClr val="FFFFFF"/>
        </a:accent3>
        <a:accent4>
          <a:srgbClr val="000000"/>
        </a:accent4>
        <a:accent5>
          <a:srgbClr val="E6B1AB"/>
        </a:accent5>
        <a:accent6>
          <a:srgbClr val="8C281B"/>
        </a:accent6>
        <a:hlink>
          <a:srgbClr val="CC9900"/>
        </a:hlink>
        <a:folHlink>
          <a:srgbClr val="96A9A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5_公正">
  <a:themeElements>
    <a:clrScheme name="5_公正 1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FFFFFF"/>
      </a:accent3>
      <a:accent4>
        <a:srgbClr val="000000"/>
      </a:accent4>
      <a:accent5>
        <a:srgbClr val="E6B1AB"/>
      </a:accent5>
      <a:accent6>
        <a:srgbClr val="8C281B"/>
      </a:accent6>
      <a:hlink>
        <a:srgbClr val="CC9900"/>
      </a:hlink>
      <a:folHlink>
        <a:srgbClr val="96A9A9"/>
      </a:folHlink>
    </a:clrScheme>
    <a:fontScheme name="5_公正">
      <a:majorFont>
        <a:latin typeface="Franklin Gothic Book"/>
        <a:ea typeface=""/>
        <a:cs typeface=""/>
      </a:majorFont>
      <a:minorFont>
        <a:latin typeface="Perpet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5_公正 1">
        <a:dk1>
          <a:srgbClr val="000000"/>
        </a:dk1>
        <a:lt1>
          <a:srgbClr val="FFFFFF"/>
        </a:lt1>
        <a:dk2>
          <a:srgbClr val="696464"/>
        </a:dk2>
        <a:lt2>
          <a:srgbClr val="E9E5DC"/>
        </a:lt2>
        <a:accent1>
          <a:srgbClr val="D34817"/>
        </a:accent1>
        <a:accent2>
          <a:srgbClr val="9B2D1F"/>
        </a:accent2>
        <a:accent3>
          <a:srgbClr val="FFFFFF"/>
        </a:accent3>
        <a:accent4>
          <a:srgbClr val="000000"/>
        </a:accent4>
        <a:accent5>
          <a:srgbClr val="E6B1AB"/>
        </a:accent5>
        <a:accent6>
          <a:srgbClr val="8C281B"/>
        </a:accent6>
        <a:hlink>
          <a:srgbClr val="CC9900"/>
        </a:hlink>
        <a:folHlink>
          <a:srgbClr val="96A9A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公正">
  <a:themeElements>
    <a:clrScheme name="公正 1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FFFFFF"/>
      </a:accent3>
      <a:accent4>
        <a:srgbClr val="000000"/>
      </a:accent4>
      <a:accent5>
        <a:srgbClr val="E6B1AB"/>
      </a:accent5>
      <a:accent6>
        <a:srgbClr val="8C281B"/>
      </a:accent6>
      <a:hlink>
        <a:srgbClr val="CC9900"/>
      </a:hlink>
      <a:folHlink>
        <a:srgbClr val="96A9A9"/>
      </a:folHlink>
    </a:clrScheme>
    <a:fontScheme name="公正">
      <a:majorFont>
        <a:latin typeface="Franklin Gothic Book"/>
        <a:ea typeface=""/>
        <a:cs typeface=""/>
      </a:majorFont>
      <a:minorFont>
        <a:latin typeface="Perpet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公正 1">
        <a:dk1>
          <a:srgbClr val="000000"/>
        </a:dk1>
        <a:lt1>
          <a:srgbClr val="FFFFFF"/>
        </a:lt1>
        <a:dk2>
          <a:srgbClr val="696464"/>
        </a:dk2>
        <a:lt2>
          <a:srgbClr val="E9E5DC"/>
        </a:lt2>
        <a:accent1>
          <a:srgbClr val="D34817"/>
        </a:accent1>
        <a:accent2>
          <a:srgbClr val="9B2D1F"/>
        </a:accent2>
        <a:accent3>
          <a:srgbClr val="FFFFFF"/>
        </a:accent3>
        <a:accent4>
          <a:srgbClr val="000000"/>
        </a:accent4>
        <a:accent5>
          <a:srgbClr val="E6B1AB"/>
        </a:accent5>
        <a:accent6>
          <a:srgbClr val="8C281B"/>
        </a:accent6>
        <a:hlink>
          <a:srgbClr val="CC9900"/>
        </a:hlink>
        <a:folHlink>
          <a:srgbClr val="96A9A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1977</TotalTime>
  <Words>552</Words>
  <Application>Microsoft Office PowerPoint</Application>
  <PresentationFormat>如螢幕大小 (4:3)</PresentationFormat>
  <Paragraphs>75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3</vt:i4>
      </vt:variant>
      <vt:variant>
        <vt:lpstr>投影片標題</vt:lpstr>
      </vt:variant>
      <vt:variant>
        <vt:i4>7</vt:i4>
      </vt:variant>
    </vt:vector>
  </HeadingPairs>
  <TitlesOfParts>
    <vt:vector size="19" baseType="lpstr">
      <vt:lpstr>微軟正黑體</vt:lpstr>
      <vt:lpstr>新細明體</vt:lpstr>
      <vt:lpstr>Arial</vt:lpstr>
      <vt:lpstr>Calibri</vt:lpstr>
      <vt:lpstr>Franklin Gothic Book</vt:lpstr>
      <vt:lpstr>Perpetua</vt:lpstr>
      <vt:lpstr>Times New Roman</vt:lpstr>
      <vt:lpstr>Wingdings</vt:lpstr>
      <vt:lpstr>Wingdings 2</vt:lpstr>
      <vt:lpstr>4_公正</vt:lpstr>
      <vt:lpstr>5_公正</vt:lpstr>
      <vt:lpstr>公正</vt:lpstr>
      <vt:lpstr>The Multiprotocol Servers</vt:lpstr>
      <vt:lpstr>Motivations</vt:lpstr>
      <vt:lpstr>A Multiprotocol DAYTIME Server</vt:lpstr>
      <vt:lpstr>A Multiprotocol DAYTIME Server</vt:lpstr>
      <vt:lpstr>A Multiprotocol DAYTIME Server</vt:lpstr>
      <vt:lpstr>A Multiprotocol DAYTIME Server</vt:lpstr>
      <vt:lpstr>The DAYTIME clients</vt:lpstr>
    </vt:vector>
  </TitlesOfParts>
  <Company>she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she</dc:creator>
  <cp:lastModifiedBy>lib</cp:lastModifiedBy>
  <cp:revision>124</cp:revision>
  <dcterms:created xsi:type="dcterms:W3CDTF">2009-09-21T01:12:33Z</dcterms:created>
  <dcterms:modified xsi:type="dcterms:W3CDTF">2020-10-28T01:12:32Z</dcterms:modified>
</cp:coreProperties>
</file>