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sldIdLst>
    <p:sldId id="256" r:id="rId4"/>
    <p:sldId id="277" r:id="rId5"/>
    <p:sldId id="281" r:id="rId6"/>
    <p:sldId id="282" r:id="rId7"/>
    <p:sldId id="288" r:id="rId8"/>
    <p:sldId id="290" r:id="rId9"/>
    <p:sldId id="291" r:id="rId10"/>
    <p:sldId id="289" r:id="rId11"/>
    <p:sldId id="287" r:id="rId1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AEFD3-CEB6-4599-85CD-8C610610230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3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0C29A-F8A1-456A-B943-4C02279E8A8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136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03E8A-69B1-4122-B04C-433E6040B3D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3907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A53F5-5861-4076-B329-3C68310D0FC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4437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F1F0D1-F19A-4668-A1E5-F23F12D0B2F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4682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A5A66-3840-42D5-A16D-B0601B1D242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3601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B000B-3FA7-425B-8513-031AA66D994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0328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DF183-FCE3-4CC4-BA62-197695D6ED0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3326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8AA73-895A-4A2D-9090-1E42EDF22A0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05795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EE9D3-8B89-4933-A7AF-76FA4379138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0915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BF7BB-2E4D-4000-A9AD-71EE22A753E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053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A236B-83E9-4CCB-A7A9-AC5DE6F72CE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22034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3F887-864E-4BEC-9E6A-5A6D385C651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2595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63D12-3699-4323-A02B-C84049FB800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3870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7498D-12C4-4A31-8595-C9DACC245EC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12179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DB182-D75B-49B5-89E4-5DEBAC2D22C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32884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0B9F1-7536-482D-9BE2-CA4CFDFF0AE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56123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70F83-58A7-48B3-AB29-C8FAC27C605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57184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93575-2C4B-47AC-8727-16CE6022486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69410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CCA06-222A-454C-8C39-BF16E68A20A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05787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60AF1-597C-4E1B-9660-E2ABABF71DF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34523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2FDF8-376C-4878-9820-2EDAD3F85E5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390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445E1-C4F9-447B-BAF0-02CCAB4CDA9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51301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3A430-7A73-4278-A675-6B8AE015A39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69588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97680-D1E8-448F-ADB8-0669A0BA126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78018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3074E-5BCE-4E1D-B843-FC4EBE0CB9D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06190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05097-9FD2-4412-BB4F-14F5812C3A8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536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5627F-BCA4-4CF2-85CC-53C5022B277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476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16F89-2788-43F9-9FE2-53092F4562E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152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8FCA5-72D3-4D5F-ADA3-9C7A8CCF0EC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4651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8B2C5-6A0A-4A6C-9958-07CD682DAAB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591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889F8-7B19-4F29-B334-21E63B40EF7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085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2BD47-B361-406D-9FF8-D27116EF70A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743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2" name="矩形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3" name="矩形 12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5" name="矩形 14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031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2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27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28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81FAADFD-9645-4F73-A31D-5590DF765E1A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kumimoji="1" sz="2400">
          <a:solidFill>
            <a:schemeClr val="tx1"/>
          </a:solidFill>
          <a:latin typeface="+mn-lt"/>
          <a:ea typeface="+mn-ea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5pPr>
      <a:lvl6pPr marL="18288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6pPr>
      <a:lvl7pPr marL="22860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7pPr>
      <a:lvl8pPr marL="27432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8pPr>
      <a:lvl9pPr marL="32004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4" name="矩形 11"/>
          <p:cNvSpPr>
            <a:spLocks noChangeArrowheads="1"/>
          </p:cNvSpPr>
          <p:nvPr/>
        </p:nvSpPr>
        <p:spPr bwMode="auto">
          <a:xfrm flipV="1">
            <a:off x="95250" y="1341438"/>
            <a:ext cx="9013825" cy="92075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rot="108000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kumimoji="0" lang="en-US" altLang="zh-TW" sz="2400" smtClean="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850" y="1341438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800100" y="6172200"/>
            <a:ext cx="40005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334963A7-10EF-4328-A538-A6F53609429D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307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A81CA8A0-6C5C-4689-A461-3A017B6C9E2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Examples-MP/mp-pc.out.txt" TargetMode="External"/><Relationship Id="rId2" Type="http://schemas.openxmlformats.org/officeDocument/2006/relationships/hyperlink" Target="Examples-MP/mp-pc.c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856984" cy="1109985"/>
          </a:xfrm>
        </p:spPr>
        <p:txBody>
          <a:bodyPr/>
          <a:lstStyle/>
          <a:p>
            <a:pPr algn="ctr" eaLnBrk="1" hangingPunct="1"/>
            <a:r>
              <a:rPr lang="en-US" altLang="zh-TW" sz="3800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POSIX MP Synchronization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subTitle" idx="1"/>
          </p:nvPr>
        </p:nvSpPr>
        <p:spPr>
          <a:xfrm>
            <a:off x="1331913" y="36449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Shyan-Ming Yuan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Department, NCTU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smyuan@gmail.com</a:t>
            </a: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3115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Process Synchronizations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>
          <a:xfrm>
            <a:off x="179388" y="1447801"/>
            <a:ext cx="8713787" cy="4717504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Concurrent processes may need to synchronize with each other for accessing shared resources.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In </a:t>
            </a:r>
            <a:r>
              <a:rPr lang="en-US" altLang="zh-TW" dirty="0" smtClean="0">
                <a:ea typeface="新細明體" panose="02020500000000000000" pitchFamily="18" charset="-120"/>
              </a:rPr>
              <a:t>Posix, </a:t>
            </a:r>
            <a:r>
              <a:rPr lang="en-US" altLang="zh-TW" dirty="0" smtClean="0">
                <a:ea typeface="新細明體" panose="02020500000000000000" pitchFamily="18" charset="-120"/>
              </a:rPr>
              <a:t>there are 3 synchronization mechanisms:</a:t>
            </a:r>
          </a:p>
          <a:p>
            <a:pPr lvl="1"/>
            <a:r>
              <a:rPr lang="en-US" altLang="zh-TW" dirty="0" err="1" smtClean="0">
                <a:solidFill>
                  <a:schemeClr val="bg1">
                    <a:lumMod val="75000"/>
                  </a:schemeClr>
                </a:solidFill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  <a:ea typeface="新細明體" panose="02020500000000000000" pitchFamily="18" charset="-120"/>
              </a:rPr>
              <a:t>: a special variable for providing </a:t>
            </a:r>
            <a:r>
              <a:rPr lang="en-US" altLang="zh-TW" dirty="0" err="1" smtClean="0">
                <a:solidFill>
                  <a:schemeClr val="bg1">
                    <a:lumMod val="75000"/>
                  </a:schemeClr>
                </a:solidFill>
                <a:ea typeface="新細明體" panose="02020500000000000000" pitchFamily="18" charset="-120"/>
              </a:rPr>
              <a:t>mutally</a:t>
            </a:r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  <a:ea typeface="新細明體" panose="02020500000000000000" pitchFamily="18" charset="-120"/>
              </a:rPr>
              <a:t> exclusive access to a shared data item.</a:t>
            </a:r>
          </a:p>
          <a:p>
            <a:pPr lvl="1"/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  <a:ea typeface="新細明體" panose="02020500000000000000" pitchFamily="18" charset="-120"/>
              </a:rPr>
              <a:t>Condition 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  <a:ea typeface="新細明體" panose="02020500000000000000" pitchFamily="18" charset="-120"/>
              </a:rPr>
              <a:t>variable: a special object for providing mutually exclusive access to a shared data item with condition.</a:t>
            </a:r>
          </a:p>
          <a:p>
            <a:pPr lvl="2"/>
            <a:r>
              <a:rPr lang="en-US" altLang="zh-TW" dirty="0">
                <a:solidFill>
                  <a:schemeClr val="bg1">
                    <a:lumMod val="75000"/>
                  </a:schemeClr>
                </a:solidFill>
                <a:ea typeface="新細明體" panose="02020500000000000000" pitchFamily="18" charset="-120"/>
              </a:rPr>
              <a:t>It allows a thread to acquire a shared data and wait for a particular condition to occur in the same time</a:t>
            </a:r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  <a:ea typeface="新細明體" panose="02020500000000000000" pitchFamily="18" charset="-120"/>
              </a:rPr>
              <a:t>.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  <a:ea typeface="新細明體" panose="02020500000000000000" pitchFamily="18" charset="-120"/>
              </a:rPr>
              <a:t> </a:t>
            </a:r>
            <a:endParaRPr lang="en-US" altLang="zh-TW" dirty="0" smtClean="0">
              <a:solidFill>
                <a:schemeClr val="bg1">
                  <a:lumMod val="75000"/>
                </a:schemeClr>
              </a:solidFill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Semaphore</a:t>
            </a:r>
            <a:r>
              <a:rPr lang="en-US" altLang="zh-TW" dirty="0">
                <a:ea typeface="新細明體" panose="02020500000000000000" pitchFamily="18" charset="-120"/>
              </a:rPr>
              <a:t>: a generalized </a:t>
            </a:r>
            <a:r>
              <a:rPr lang="en-US" altLang="zh-TW" dirty="0" err="1">
                <a:ea typeface="新細明體" panose="02020500000000000000" pitchFamily="18" charset="-120"/>
              </a:rPr>
              <a:t>mutex</a:t>
            </a:r>
            <a:r>
              <a:rPr lang="en-US" altLang="zh-TW" dirty="0">
                <a:ea typeface="新細明體" panose="02020500000000000000" pitchFamily="18" charset="-120"/>
              </a:rPr>
              <a:t> object which can permit up to N threads </a:t>
            </a:r>
            <a:r>
              <a:rPr lang="en-US" altLang="zh-TW" dirty="0" smtClean="0">
                <a:ea typeface="新細明體" panose="02020500000000000000" pitchFamily="18" charset="-120"/>
              </a:rPr>
              <a:t>and or N processes to </a:t>
            </a:r>
            <a:r>
              <a:rPr lang="en-US" altLang="zh-TW" dirty="0">
                <a:ea typeface="新細明體" panose="02020500000000000000" pitchFamily="18" charset="-120"/>
              </a:rPr>
              <a:t>access the shared data in the same time.</a:t>
            </a:r>
          </a:p>
          <a:p>
            <a:pPr lvl="2"/>
            <a:endParaRPr lang="zh-TW" altLang="en-US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semaphore functions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>
          <a:xfrm>
            <a:off x="250825" y="1447800"/>
            <a:ext cx="8713788" cy="5043488"/>
          </a:xfrm>
        </p:spPr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sem_init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initializes a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semaphone</a:t>
            </a:r>
            <a:r>
              <a:rPr lang="en-US" altLang="zh-TW" dirty="0" smtClean="0">
                <a:ea typeface="新細明體" panose="02020500000000000000" pitchFamily="18" charset="-120"/>
              </a:rPr>
              <a:t> variable.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value</a:t>
            </a:r>
            <a:r>
              <a:rPr lang="en-US" altLang="zh-TW" dirty="0" smtClean="0">
                <a:ea typeface="新細明體" panose="02020500000000000000" pitchFamily="18" charset="-120"/>
              </a:rPr>
              <a:t> specifies the initial semaphore value.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pshared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==0</a:t>
            </a:r>
            <a:r>
              <a:rPr lang="en-US" altLang="zh-TW" dirty="0" smtClean="0">
                <a:ea typeface="新細明體" panose="02020500000000000000" pitchFamily="18" charset="-120"/>
              </a:rPr>
              <a:t> then this semaphore is to be shared between the threads of a process.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pshared</a:t>
            </a:r>
            <a:r>
              <a:rPr lang="en-US" altLang="zh-TW" dirty="0" smtClean="0">
                <a:ea typeface="新細明體" panose="02020500000000000000" pitchFamily="18" charset="-120"/>
              </a:rPr>
              <a:t> is nonzero, then the semaphore is shared between processes and should be located in a shared memory region (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shm_open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,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mmap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,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shmget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).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Any process that can access the shared memory region can operate on the semaphore using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sem_post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and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sem_wait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.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0484" name="文字方塊 3"/>
          <p:cNvSpPr txBox="1">
            <a:spLocks noChangeArrowheads="1"/>
          </p:cNvSpPr>
          <p:nvPr/>
        </p:nvSpPr>
        <p:spPr bwMode="auto">
          <a:xfrm>
            <a:off x="611188" y="5013325"/>
            <a:ext cx="813752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 #include &lt;</a:t>
            </a:r>
            <a:r>
              <a:rPr lang="en-US" altLang="zh-TW" dirty="0" err="1"/>
              <a:t>semaphore.h</a:t>
            </a:r>
            <a:r>
              <a:rPr lang="en-US" altLang="zh-TW" dirty="0"/>
              <a:t>&gt;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 </a:t>
            </a:r>
            <a:r>
              <a:rPr lang="en-US" altLang="zh-TW" dirty="0" err="1"/>
              <a:t>int</a:t>
            </a:r>
            <a:r>
              <a:rPr lang="en-US" altLang="zh-TW" dirty="0"/>
              <a:t> </a:t>
            </a:r>
            <a:r>
              <a:rPr lang="en-US" altLang="zh-TW" dirty="0" err="1" smtClean="0">
                <a:solidFill>
                  <a:srgbClr val="FF0000"/>
                </a:solidFill>
              </a:rPr>
              <a:t>sem_init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sem_t</a:t>
            </a:r>
            <a:r>
              <a:rPr lang="en-US" altLang="zh-TW" dirty="0"/>
              <a:t> *</a:t>
            </a:r>
            <a:r>
              <a:rPr lang="en-US" altLang="zh-TW" dirty="0" err="1">
                <a:solidFill>
                  <a:srgbClr val="FF0000"/>
                </a:solidFill>
              </a:rPr>
              <a:t>sem</a:t>
            </a:r>
            <a:r>
              <a:rPr lang="en-US" altLang="zh-TW" dirty="0"/>
              <a:t>, </a:t>
            </a:r>
            <a:r>
              <a:rPr lang="en-US" altLang="zh-TW" dirty="0" err="1"/>
              <a:t>int</a:t>
            </a:r>
            <a:r>
              <a:rPr lang="en-US" altLang="zh-TW" dirty="0"/>
              <a:t> </a:t>
            </a:r>
            <a:r>
              <a:rPr lang="en-US" altLang="zh-TW" dirty="0" err="1">
                <a:solidFill>
                  <a:srgbClr val="FF0000"/>
                </a:solidFill>
              </a:rPr>
              <a:t>pshared</a:t>
            </a:r>
            <a:r>
              <a:rPr lang="en-US" altLang="zh-TW" dirty="0"/>
              <a:t>, unsigned </a:t>
            </a:r>
            <a:r>
              <a:rPr lang="en-US" altLang="zh-TW" dirty="0" err="1"/>
              <a:t>int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value</a:t>
            </a:r>
            <a:r>
              <a:rPr lang="en-US" altLang="zh-TW" dirty="0"/>
              <a:t>);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Link with -</a:t>
            </a:r>
            <a:r>
              <a:rPr lang="en-US" altLang="zh-TW" dirty="0" err="1"/>
              <a:t>lrt</a:t>
            </a:r>
            <a:r>
              <a:rPr lang="en-US" altLang="zh-TW" dirty="0"/>
              <a:t> for processes;         Link with -</a:t>
            </a:r>
            <a:r>
              <a:rPr lang="en-US" altLang="zh-TW" dirty="0" err="1" smtClean="0"/>
              <a:t>pthread</a:t>
            </a:r>
            <a:r>
              <a:rPr lang="zh-TW" altLang="en-US" dirty="0" smtClean="0"/>
              <a:t> </a:t>
            </a:r>
            <a:r>
              <a:rPr lang="en-US" altLang="zh-TW" dirty="0" smtClean="0"/>
              <a:t>for </a:t>
            </a:r>
            <a:r>
              <a:rPr lang="en-US" altLang="zh-TW" dirty="0"/>
              <a:t>threads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>
          <a:xfrm>
            <a:off x="760040" y="332656"/>
            <a:ext cx="777240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semaphore operations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1507" name="內容版面配置區 2"/>
          <p:cNvSpPr>
            <a:spLocks noGrp="1"/>
          </p:cNvSpPr>
          <p:nvPr>
            <p:ph idx="1"/>
          </p:nvPr>
        </p:nvSpPr>
        <p:spPr>
          <a:xfrm>
            <a:off x="250825" y="1519808"/>
            <a:ext cx="8642350" cy="4933528"/>
          </a:xfrm>
        </p:spPr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sem_wait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decreases </a:t>
            </a:r>
            <a:r>
              <a:rPr lang="en-US" altLang="zh-TW" dirty="0" smtClean="0">
                <a:ea typeface="新細明體" panose="02020500000000000000" pitchFamily="18" charset="-120"/>
              </a:rPr>
              <a:t>(locks) the semaphore.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the semaphore value &gt;0, then the decrement proceeds and returns immediately.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the semaphore value==0, then the call blocks until the semaphore value rises above zero.</a:t>
            </a:r>
          </a:p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sem_post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increases </a:t>
            </a:r>
            <a:r>
              <a:rPr lang="en-US" altLang="zh-TW" dirty="0" smtClean="0">
                <a:ea typeface="新細明體" panose="02020500000000000000" pitchFamily="18" charset="-120"/>
              </a:rPr>
              <a:t>(unlocks) the semaphore.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the new semaphore value &gt;0 then a process  (or thread) blocked in a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sem_wait</a:t>
            </a:r>
            <a:r>
              <a:rPr lang="en-US" altLang="zh-TW" dirty="0" smtClean="0">
                <a:ea typeface="新細明體" panose="02020500000000000000" pitchFamily="18" charset="-120"/>
              </a:rPr>
              <a:t>() call will be woken up and proceed to lock the semaphore.</a:t>
            </a:r>
          </a:p>
        </p:txBody>
      </p:sp>
      <p:sp>
        <p:nvSpPr>
          <p:cNvPr id="21508" name="文字方塊 3"/>
          <p:cNvSpPr txBox="1">
            <a:spLocks noChangeArrowheads="1"/>
          </p:cNvSpPr>
          <p:nvPr/>
        </p:nvSpPr>
        <p:spPr bwMode="auto">
          <a:xfrm>
            <a:off x="539750" y="5084763"/>
            <a:ext cx="81359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pt-BR" altLang="zh-TW" dirty="0"/>
              <a:t>#include &lt;semaphore.h&gt;</a:t>
            </a:r>
          </a:p>
          <a:p>
            <a:pPr eaLnBrk="1" hangingPunct="1"/>
            <a:endParaRPr lang="pt-BR" altLang="zh-TW" dirty="0"/>
          </a:p>
          <a:p>
            <a:pPr eaLnBrk="1" hangingPunct="1"/>
            <a:r>
              <a:rPr lang="pt-BR" altLang="zh-TW" dirty="0"/>
              <a:t>int 	</a:t>
            </a:r>
            <a:r>
              <a:rPr lang="pt-BR" altLang="zh-TW" dirty="0" smtClean="0"/>
              <a:t>sem_wait</a:t>
            </a:r>
            <a:r>
              <a:rPr lang="zh-TW" altLang="en-US" dirty="0" smtClean="0"/>
              <a:t> </a:t>
            </a:r>
            <a:r>
              <a:rPr lang="pt-BR" altLang="zh-TW" dirty="0" smtClean="0"/>
              <a:t>(</a:t>
            </a:r>
            <a:r>
              <a:rPr lang="pt-BR" altLang="zh-TW" dirty="0"/>
              <a:t>sem_t *sem);</a:t>
            </a:r>
          </a:p>
          <a:p>
            <a:pPr eaLnBrk="1" hangingPunct="1"/>
            <a:r>
              <a:rPr lang="en-US" altLang="zh-TW" dirty="0" err="1"/>
              <a:t>int</a:t>
            </a:r>
            <a:r>
              <a:rPr lang="en-US" altLang="zh-TW" dirty="0"/>
              <a:t> 	</a:t>
            </a:r>
            <a:r>
              <a:rPr lang="en-US" altLang="zh-TW" dirty="0" err="1" smtClean="0"/>
              <a:t>sem_post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sem_t</a:t>
            </a:r>
            <a:r>
              <a:rPr lang="en-US" altLang="zh-TW" dirty="0"/>
              <a:t> *</a:t>
            </a:r>
            <a:r>
              <a:rPr lang="en-US" altLang="zh-TW" dirty="0" err="1"/>
              <a:t>sem</a:t>
            </a:r>
            <a:r>
              <a:rPr lang="en-US" altLang="zh-TW" dirty="0"/>
              <a:t>);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標題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868958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Process Synchronizations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>
          <a:xfrm>
            <a:off x="395288" y="1447800"/>
            <a:ext cx="8208962" cy="4429125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Concurrent processes may need to synchronize with each other for accessing shared resources (i.e. shared memory)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The following functions may be used to access shared memory objects among multiple processes</a:t>
            </a:r>
          </a:p>
          <a:p>
            <a:pPr lvl="1"/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shm_open</a:t>
            </a:r>
            <a:r>
              <a:rPr lang="en-US" altLang="zh-TW" dirty="0" smtClean="0">
                <a:ea typeface="新細明體" panose="02020500000000000000" pitchFamily="18" charset="-120"/>
              </a:rPr>
              <a:t>(): creates and/or gets a shared memory object</a:t>
            </a:r>
          </a:p>
          <a:p>
            <a:pPr lvl="1"/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ftruncate</a:t>
            </a:r>
            <a:r>
              <a:rPr lang="en-US" altLang="zh-TW" dirty="0" smtClean="0">
                <a:ea typeface="新細明體" panose="02020500000000000000" pitchFamily="18" charset="-120"/>
              </a:rPr>
              <a:t>(): truncate the object pointed by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fd</a:t>
            </a:r>
            <a:r>
              <a:rPr lang="en-US" altLang="zh-TW" dirty="0" smtClean="0">
                <a:ea typeface="新細明體" panose="02020500000000000000" pitchFamily="18" charset="-120"/>
              </a:rPr>
              <a:t> to a particular size</a:t>
            </a:r>
          </a:p>
          <a:p>
            <a:pPr lvl="1"/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mmap</a:t>
            </a:r>
            <a:r>
              <a:rPr lang="en-US" altLang="zh-TW" dirty="0" smtClean="0">
                <a:ea typeface="新細明體" panose="02020500000000000000" pitchFamily="18" charset="-120"/>
              </a:rPr>
              <a:t>(): attaches a shared memory object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to the virtual address space of the current process</a:t>
            </a:r>
          </a:p>
          <a:p>
            <a:pPr lvl="1"/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sem_init</a:t>
            </a:r>
            <a:r>
              <a:rPr lang="en-US" altLang="zh-TW" dirty="0" smtClean="0">
                <a:solidFill>
                  <a:srgbClr val="C0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: initializes a semaphore object</a:t>
            </a:r>
          </a:p>
          <a:p>
            <a:pPr lvl="1"/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sem_wait</a:t>
            </a:r>
            <a:r>
              <a:rPr lang="en-US" altLang="zh-TW" dirty="0" smtClean="0">
                <a:solidFill>
                  <a:srgbClr val="C0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&amp; </a:t>
            </a:r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sem_post</a:t>
            </a:r>
            <a:r>
              <a:rPr lang="en-US" altLang="zh-TW" dirty="0" smtClean="0">
                <a:solidFill>
                  <a:srgbClr val="C0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: semaphore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標題 1"/>
          <p:cNvSpPr>
            <a:spLocks noGrp="1"/>
          </p:cNvSpPr>
          <p:nvPr>
            <p:ph type="title"/>
          </p:nvPr>
        </p:nvSpPr>
        <p:spPr>
          <a:xfrm>
            <a:off x="760040" y="332656"/>
            <a:ext cx="777240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Share Memory Creation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7651" name="內容版面配置區 2"/>
          <p:cNvSpPr>
            <a:spLocks noGrp="1"/>
          </p:cNvSpPr>
          <p:nvPr>
            <p:ph idx="1"/>
          </p:nvPr>
        </p:nvSpPr>
        <p:spPr>
          <a:xfrm>
            <a:off x="250824" y="1447800"/>
            <a:ext cx="8785671" cy="4213448"/>
          </a:xfrm>
        </p:spPr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shm_open</a:t>
            </a:r>
            <a:r>
              <a:rPr lang="en-US" altLang="zh-TW" dirty="0" smtClean="0">
                <a:ea typeface="新細明體" panose="02020500000000000000" pitchFamily="18" charset="-120"/>
              </a:rPr>
              <a:t>(),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shm_unlink</a:t>
            </a:r>
            <a:r>
              <a:rPr lang="en-US" altLang="zh-TW" dirty="0" smtClean="0">
                <a:ea typeface="新細明體" panose="02020500000000000000" pitchFamily="18" charset="-120"/>
              </a:rPr>
              <a:t>(): create/open or remove a POSIX  shared memory object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name</a:t>
            </a:r>
            <a:r>
              <a:rPr lang="en-US" altLang="zh-TW" dirty="0" smtClean="0">
                <a:ea typeface="新細明體" panose="02020500000000000000" pitchFamily="18" charset="-120"/>
              </a:rPr>
              <a:t> (in the form of “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somename</a:t>
            </a:r>
            <a:r>
              <a:rPr lang="en-US" altLang="zh-TW" dirty="0" smtClean="0">
                <a:ea typeface="新細明體" panose="02020500000000000000" pitchFamily="18" charset="-120"/>
              </a:rPr>
              <a:t>”) specifies the shared memory object to be created or opened.  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flag</a:t>
            </a:r>
            <a:r>
              <a:rPr lang="en-US" altLang="zh-TW" dirty="0" smtClean="0">
                <a:ea typeface="新細明體" panose="02020500000000000000" pitchFamily="18" charset="-120"/>
              </a:rPr>
              <a:t> is a bit mask: O_RDWR | O_CREAT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Create a new one if not existed with read + write access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mode</a:t>
            </a:r>
            <a:r>
              <a:rPr lang="en-US" altLang="zh-TW" dirty="0" smtClean="0">
                <a:ea typeface="新細明體" panose="02020500000000000000" pitchFamily="18" charset="-120"/>
              </a:rPr>
              <a:t>: S_IRWXU: read, write, execute/search by owner. 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On success, 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shm_open</a:t>
            </a:r>
            <a:r>
              <a:rPr lang="en-US" altLang="zh-TW" dirty="0" smtClean="0">
                <a:ea typeface="新細明體" panose="02020500000000000000" pitchFamily="18" charset="-120"/>
              </a:rPr>
              <a:t>()  returns  a  new  file  descriptor  referring to the POSIX  shared  memory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The file descriptor is normally used  in  subsequent  calls  to  </a:t>
            </a:r>
            <a:r>
              <a:rPr lang="en-US" altLang="zh-TW" dirty="0" err="1" smtClean="0">
                <a:ea typeface="新細明體" panose="02020500000000000000" pitchFamily="18" charset="-120"/>
              </a:rPr>
              <a:t>ftruncate</a:t>
            </a:r>
            <a:r>
              <a:rPr lang="en-US" altLang="zh-TW" dirty="0" smtClean="0">
                <a:ea typeface="新細明體" panose="02020500000000000000" pitchFamily="18" charset="-120"/>
              </a:rPr>
              <a:t>()  (for  a  newly  created  object) and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mmap</a:t>
            </a:r>
            <a:r>
              <a:rPr lang="en-US" altLang="zh-TW" dirty="0" smtClean="0">
                <a:ea typeface="新細明體" panose="02020500000000000000" pitchFamily="18" charset="-120"/>
              </a:rPr>
              <a:t>()</a:t>
            </a:r>
          </a:p>
          <a:p>
            <a:pPr lvl="1"/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7652" name="文字方塊 3"/>
          <p:cNvSpPr txBox="1">
            <a:spLocks noChangeArrowheads="1"/>
          </p:cNvSpPr>
          <p:nvPr/>
        </p:nvSpPr>
        <p:spPr bwMode="auto">
          <a:xfrm flipH="1">
            <a:off x="250825" y="5732463"/>
            <a:ext cx="8569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#include &lt;sys/</a:t>
            </a:r>
            <a:r>
              <a:rPr lang="en-US" altLang="zh-TW" dirty="0" err="1"/>
              <a:t>mman.h</a:t>
            </a:r>
            <a:r>
              <a:rPr lang="en-US" altLang="zh-TW" dirty="0"/>
              <a:t>&gt;    </a:t>
            </a:r>
            <a:r>
              <a:rPr lang="en-US" altLang="zh-TW" dirty="0" smtClean="0"/>
              <a:t>//   </a:t>
            </a:r>
            <a:r>
              <a:rPr lang="en-US" altLang="zh-TW" dirty="0"/>
              <a:t>must be linked with –</a:t>
            </a:r>
            <a:r>
              <a:rPr lang="en-US" altLang="zh-TW" dirty="0" err="1"/>
              <a:t>lrt</a:t>
            </a:r>
            <a:r>
              <a:rPr lang="en-US" altLang="zh-TW" dirty="0"/>
              <a:t> option</a:t>
            </a:r>
          </a:p>
          <a:p>
            <a:pPr eaLnBrk="1" hangingPunct="1"/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shm_open</a:t>
            </a:r>
            <a:r>
              <a:rPr lang="en-US" altLang="zh-TW" dirty="0" smtClean="0"/>
              <a:t> (</a:t>
            </a:r>
            <a:r>
              <a:rPr lang="en-US" altLang="zh-TW" dirty="0" err="1"/>
              <a:t>const</a:t>
            </a:r>
            <a:r>
              <a:rPr lang="en-US" altLang="zh-TW" dirty="0"/>
              <a:t> char *name, </a:t>
            </a:r>
            <a:r>
              <a:rPr lang="en-US" altLang="zh-TW" dirty="0" err="1"/>
              <a:t>int</a:t>
            </a:r>
            <a:r>
              <a:rPr lang="en-US" altLang="zh-TW" dirty="0"/>
              <a:t> flag, </a:t>
            </a:r>
            <a:r>
              <a:rPr lang="en-US" altLang="zh-TW" dirty="0" err="1"/>
              <a:t>mode_t</a:t>
            </a:r>
            <a:r>
              <a:rPr lang="en-US" altLang="zh-TW" dirty="0"/>
              <a:t> mode);</a:t>
            </a:r>
          </a:p>
          <a:p>
            <a:pPr eaLnBrk="1" hangingPunct="1"/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shm_unlink</a:t>
            </a:r>
            <a:r>
              <a:rPr lang="en-US" altLang="zh-TW" dirty="0" smtClean="0"/>
              <a:t> (</a:t>
            </a:r>
            <a:r>
              <a:rPr lang="en-US" altLang="zh-TW" dirty="0" err="1"/>
              <a:t>const</a:t>
            </a:r>
            <a:r>
              <a:rPr lang="en-US" altLang="zh-TW" dirty="0"/>
              <a:t> char *name);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標題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836613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ftruncate</a:t>
            </a:r>
            <a:r>
              <a:rPr lang="en-US" altLang="zh-TW" dirty="0" smtClean="0">
                <a:ea typeface="新細明體" panose="02020500000000000000" pitchFamily="18" charset="-120"/>
              </a:rPr>
              <a:t> &amp;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mmap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>
          <a:xfrm>
            <a:off x="468313" y="1447800"/>
            <a:ext cx="8351837" cy="5149850"/>
          </a:xfrm>
        </p:spPr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ftruncate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: truncate an object pointed by a file descriptor to a specified length</a:t>
            </a:r>
          </a:p>
          <a:p>
            <a:endParaRPr lang="en-US" altLang="zh-TW" dirty="0" smtClean="0">
              <a:ea typeface="新細明體" panose="02020500000000000000" pitchFamily="18" charset="-120"/>
            </a:endParaRPr>
          </a:p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mmap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: map a file or device into the virtual address space of the calling process.</a:t>
            </a:r>
          </a:p>
          <a:p>
            <a:endParaRPr lang="en-US" altLang="zh-TW" dirty="0" smtClean="0">
              <a:ea typeface="新細明體" panose="02020500000000000000" pitchFamily="18" charset="-120"/>
            </a:endParaRPr>
          </a:p>
          <a:p>
            <a:pPr lvl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addr</a:t>
            </a:r>
            <a:r>
              <a:rPr lang="en-US" altLang="zh-TW" dirty="0" smtClean="0">
                <a:ea typeface="新細明體" panose="02020500000000000000" pitchFamily="18" charset="-120"/>
              </a:rPr>
              <a:t> is NULL, then the kernel chooses the address at which to create the mapping (the most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portable</a:t>
            </a:r>
            <a:r>
              <a:rPr lang="en-US" altLang="zh-TW" dirty="0" smtClean="0">
                <a:ea typeface="新細明體" panose="02020500000000000000" pitchFamily="18" charset="-120"/>
              </a:rPr>
              <a:t> method)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prot</a:t>
            </a:r>
            <a:r>
              <a:rPr lang="en-US" altLang="zh-TW" dirty="0" smtClean="0">
                <a:ea typeface="新細明體" panose="02020500000000000000" pitchFamily="18" charset="-120"/>
              </a:rPr>
              <a:t>: protection mode: PROT_READ|PROT_WRITE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flags</a:t>
            </a:r>
            <a:r>
              <a:rPr lang="en-US" altLang="zh-TW" dirty="0" smtClean="0">
                <a:ea typeface="新細明體" panose="02020500000000000000" pitchFamily="18" charset="-120"/>
              </a:rPr>
              <a:t>: update visibility: MAP_SHARED 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On success,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mmap</a:t>
            </a:r>
            <a:r>
              <a:rPr lang="en-US" altLang="zh-TW" dirty="0" smtClean="0">
                <a:ea typeface="新細明體" panose="02020500000000000000" pitchFamily="18" charset="-120"/>
              </a:rPr>
              <a:t>() returns a pointer to the mapped area.</a:t>
            </a:r>
          </a:p>
          <a:p>
            <a:pPr lvl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>
              <a:buFont typeface="Wingdings 2" panose="05020102010507070707" pitchFamily="18" charset="2"/>
              <a:buNone/>
            </a:pP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8676" name="文字方塊 4"/>
          <p:cNvSpPr txBox="1">
            <a:spLocks noChangeArrowheads="1"/>
          </p:cNvSpPr>
          <p:nvPr/>
        </p:nvSpPr>
        <p:spPr bwMode="auto">
          <a:xfrm>
            <a:off x="3203575" y="1928813"/>
            <a:ext cx="43211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#include &lt;</a:t>
            </a:r>
            <a:r>
              <a:rPr lang="en-US" altLang="zh-TW" dirty="0" err="1"/>
              <a:t>unistd.h</a:t>
            </a:r>
            <a:r>
              <a:rPr lang="en-US" altLang="zh-TW" dirty="0"/>
              <a:t>&gt; </a:t>
            </a:r>
            <a:br>
              <a:rPr lang="en-US" altLang="zh-TW" dirty="0"/>
            </a:br>
            <a:r>
              <a:rPr lang="en-US" altLang="zh-TW" dirty="0"/>
              <a:t>#include &lt;sys/</a:t>
            </a:r>
            <a:r>
              <a:rPr lang="en-US" altLang="zh-TW" dirty="0" err="1"/>
              <a:t>types.h</a:t>
            </a:r>
            <a:r>
              <a:rPr lang="en-US" altLang="zh-TW" dirty="0"/>
              <a:t>&gt; </a:t>
            </a:r>
          </a:p>
          <a:p>
            <a:pPr eaLnBrk="1" hangingPunct="1"/>
            <a:r>
              <a:rPr lang="en-US" altLang="zh-TW" dirty="0"/>
              <a:t>int </a:t>
            </a:r>
            <a:r>
              <a:rPr lang="en-US" altLang="zh-TW" dirty="0" err="1"/>
              <a:t>ftruncate</a:t>
            </a:r>
            <a:r>
              <a:rPr lang="en-US" altLang="zh-TW" dirty="0"/>
              <a:t>(int </a:t>
            </a:r>
            <a:r>
              <a:rPr lang="en-US" altLang="zh-TW" dirty="0" err="1">
                <a:solidFill>
                  <a:srgbClr val="FF0000"/>
                </a:solidFill>
              </a:rPr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off_t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length</a:t>
            </a:r>
            <a:r>
              <a:rPr lang="en-US" altLang="zh-TW" dirty="0"/>
              <a:t>);</a:t>
            </a:r>
            <a:endParaRPr lang="zh-TW" altLang="en-US" dirty="0"/>
          </a:p>
        </p:txBody>
      </p:sp>
      <p:sp>
        <p:nvSpPr>
          <p:cNvPr id="28677" name="文字方塊 3"/>
          <p:cNvSpPr txBox="1">
            <a:spLocks noChangeArrowheads="1"/>
          </p:cNvSpPr>
          <p:nvPr/>
        </p:nvSpPr>
        <p:spPr bwMode="auto">
          <a:xfrm>
            <a:off x="1181100" y="3719513"/>
            <a:ext cx="7712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#include &lt;sys/</a:t>
            </a:r>
            <a:r>
              <a:rPr lang="en-US" altLang="zh-TW" dirty="0" err="1"/>
              <a:t>mman.h</a:t>
            </a:r>
            <a:r>
              <a:rPr lang="en-US" altLang="zh-TW" dirty="0"/>
              <a:t>&gt;</a:t>
            </a:r>
          </a:p>
          <a:p>
            <a:pPr eaLnBrk="1" hangingPunct="1"/>
            <a:r>
              <a:rPr lang="en-US" altLang="zh-TW" dirty="0"/>
              <a:t>void *</a:t>
            </a:r>
            <a:r>
              <a:rPr lang="en-US" altLang="zh-TW" dirty="0" err="1"/>
              <a:t>mmap</a:t>
            </a:r>
            <a:r>
              <a:rPr lang="en-US" altLang="zh-TW" dirty="0"/>
              <a:t>(void *</a:t>
            </a:r>
            <a:r>
              <a:rPr lang="en-US" altLang="zh-TW" dirty="0" err="1">
                <a:solidFill>
                  <a:srgbClr val="FF0000"/>
                </a:solidFill>
              </a:rPr>
              <a:t>addr</a:t>
            </a:r>
            <a:r>
              <a:rPr lang="en-US" altLang="zh-TW" dirty="0"/>
              <a:t>, </a:t>
            </a:r>
            <a:r>
              <a:rPr lang="en-US" altLang="zh-TW" dirty="0" err="1"/>
              <a:t>size_t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length</a:t>
            </a:r>
            <a:r>
              <a:rPr lang="en-US" altLang="zh-TW" dirty="0"/>
              <a:t>, int </a:t>
            </a:r>
            <a:r>
              <a:rPr lang="en-US" altLang="zh-TW" dirty="0" err="1">
                <a:solidFill>
                  <a:srgbClr val="FF0000"/>
                </a:solidFill>
              </a:rPr>
              <a:t>prot</a:t>
            </a:r>
            <a:r>
              <a:rPr lang="en-US" altLang="zh-TW" dirty="0"/>
              <a:t>, int </a:t>
            </a:r>
            <a:r>
              <a:rPr lang="en-US" altLang="zh-TW" dirty="0">
                <a:solidFill>
                  <a:srgbClr val="FF0000"/>
                </a:solidFill>
              </a:rPr>
              <a:t>flags</a:t>
            </a:r>
            <a:r>
              <a:rPr lang="en-US" altLang="zh-TW" dirty="0"/>
              <a:t>, int </a:t>
            </a:r>
            <a:r>
              <a:rPr lang="en-US" altLang="zh-TW" dirty="0" err="1">
                <a:solidFill>
                  <a:srgbClr val="FF0000"/>
                </a:solidFill>
              </a:rPr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off_t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offset</a:t>
            </a:r>
            <a:r>
              <a:rPr lang="en-US" altLang="zh-TW" dirty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標題 1"/>
          <p:cNvSpPr>
            <a:spLocks noGrp="1"/>
          </p:cNvSpPr>
          <p:nvPr>
            <p:ph type="title"/>
          </p:nvPr>
        </p:nvSpPr>
        <p:spPr>
          <a:xfrm>
            <a:off x="428625" y="327794"/>
            <a:ext cx="8258175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smtClean="0">
                <a:ea typeface="新細明體" panose="02020500000000000000" pitchFamily="18" charset="-120"/>
                <a:hlinkClick r:id="rId2" action="ppaction://hlinkfile"/>
              </a:rPr>
              <a:t>MP</a:t>
            </a:r>
            <a:r>
              <a:rPr lang="en-US" altLang="zh-TW" dirty="0" smtClean="0">
                <a:ea typeface="新細明體" panose="02020500000000000000" pitchFamily="18" charset="-120"/>
              </a:rPr>
              <a:t> Producer Consumer </a:t>
            </a:r>
            <a:r>
              <a:rPr lang="en-US" altLang="zh-TW" dirty="0" smtClean="0">
                <a:ea typeface="新細明體" panose="02020500000000000000" pitchFamily="18" charset="-120"/>
                <a:hlinkClick r:id="rId3" action="ppaction://hlinkfile"/>
              </a:rPr>
              <a:t>Solution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9699" name="內容版面配置區 2"/>
          <p:cNvSpPr>
            <a:spLocks noGrp="1"/>
          </p:cNvSpPr>
          <p:nvPr>
            <p:ph idx="1"/>
          </p:nvPr>
        </p:nvSpPr>
        <p:spPr>
          <a:xfrm>
            <a:off x="285750" y="1447800"/>
            <a:ext cx="8572500" cy="3409950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Items are placed in a </a:t>
            </a:r>
            <a:r>
              <a:rPr lang="en-US" altLang="zh-TW" dirty="0" smtClean="0">
                <a:solidFill>
                  <a:srgbClr val="C00000"/>
                </a:solidFill>
                <a:ea typeface="新細明體" panose="02020500000000000000" pitchFamily="18" charset="-120"/>
              </a:rPr>
              <a:t>stack</a:t>
            </a:r>
            <a:r>
              <a:rPr lang="en-US" altLang="zh-TW" dirty="0" smtClean="0">
                <a:ea typeface="新細明體" panose="02020500000000000000" pitchFamily="18" charset="-120"/>
              </a:rPr>
              <a:t> located in a </a:t>
            </a:r>
            <a:r>
              <a:rPr lang="en-US" altLang="zh-TW" dirty="0" smtClean="0">
                <a:solidFill>
                  <a:srgbClr val="C00000"/>
                </a:solidFill>
                <a:ea typeface="新細明體" panose="02020500000000000000" pitchFamily="18" charset="-120"/>
              </a:rPr>
              <a:t>shared memory object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char *</a:t>
            </a:r>
            <a:r>
              <a:rPr lang="en-US" altLang="zh-TW" dirty="0" err="1" smtClean="0">
                <a:ea typeface="新細明體" panose="02020500000000000000" pitchFamily="18" charset="-120"/>
              </a:rPr>
              <a:t>shm_name</a:t>
            </a:r>
            <a:r>
              <a:rPr lang="en-US" altLang="zh-TW" dirty="0" smtClean="0">
                <a:ea typeface="新細明體" panose="02020500000000000000" pitchFamily="18" charset="-120"/>
              </a:rPr>
              <a:t>=“</a:t>
            </a:r>
            <a:r>
              <a:rPr lang="en-US" altLang="zh-TW" dirty="0" smtClean="0">
                <a:solidFill>
                  <a:srgbClr val="C00000"/>
                </a:solidFill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smyuan_share_memory</a:t>
            </a:r>
            <a:r>
              <a:rPr lang="en-US" altLang="zh-TW" dirty="0" smtClean="0">
                <a:ea typeface="新細明體" panose="02020500000000000000" pitchFamily="18" charset="-120"/>
              </a:rPr>
              <a:t>”;</a:t>
            </a:r>
          </a:p>
          <a:p>
            <a:pPr lvl="1"/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shmfd</a:t>
            </a:r>
            <a:r>
              <a:rPr lang="en-US" altLang="zh-TW" dirty="0" smtClean="0">
                <a:ea typeface="新細明體" panose="02020500000000000000" pitchFamily="18" charset="-120"/>
              </a:rPr>
              <a:t> = </a:t>
            </a:r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shm_open</a:t>
            </a:r>
            <a:r>
              <a:rPr lang="en-US" altLang="zh-TW" dirty="0" smtClean="0">
                <a:ea typeface="新細明體" panose="02020500000000000000" pitchFamily="18" charset="-120"/>
              </a:rPr>
              <a:t>(</a:t>
            </a:r>
            <a:r>
              <a:rPr lang="en-US" altLang="zh-TW" dirty="0" err="1" smtClean="0">
                <a:ea typeface="新細明體" panose="02020500000000000000" pitchFamily="18" charset="-120"/>
              </a:rPr>
              <a:t>shm_name</a:t>
            </a:r>
            <a:r>
              <a:rPr lang="en-US" altLang="zh-TW" dirty="0" smtClean="0">
                <a:ea typeface="新細明體" panose="02020500000000000000" pitchFamily="18" charset="-120"/>
              </a:rPr>
              <a:t>, O_RDWR|O_CREAT, S_IRWXU);</a:t>
            </a:r>
          </a:p>
          <a:p>
            <a:pPr lvl="1"/>
            <a:r>
              <a:rPr lang="en-US" altLang="zh-TW" dirty="0" err="1" smtClean="0">
                <a:ea typeface="新細明體" panose="02020500000000000000" pitchFamily="18" charset="-120"/>
              </a:rPr>
              <a:t>ftruncate</a:t>
            </a:r>
            <a:r>
              <a:rPr lang="en-US" altLang="zh-TW" dirty="0" smtClean="0">
                <a:ea typeface="新細明體" panose="02020500000000000000" pitchFamily="18" charset="-120"/>
              </a:rPr>
              <a:t>(</a:t>
            </a:r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shmfd</a:t>
            </a:r>
            <a:r>
              <a:rPr lang="en-US" altLang="zh-TW" dirty="0" smtClean="0">
                <a:ea typeface="新細明體" panose="02020500000000000000" pitchFamily="18" charset="-120"/>
              </a:rPr>
              <a:t>, 1024);  //  to eliminate Bus error</a:t>
            </a:r>
          </a:p>
          <a:p>
            <a:pPr lvl="1"/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shm_addr</a:t>
            </a:r>
            <a:r>
              <a:rPr lang="en-US" altLang="zh-TW" dirty="0" smtClean="0">
                <a:ea typeface="新細明體" panose="02020500000000000000" pitchFamily="18" charset="-120"/>
              </a:rPr>
              <a:t> = (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stack_t</a:t>
            </a:r>
            <a:r>
              <a:rPr lang="en-US" altLang="zh-TW" dirty="0" smtClean="0">
                <a:ea typeface="新細明體" panose="02020500000000000000" pitchFamily="18" charset="-120"/>
              </a:rPr>
              <a:t> *)</a:t>
            </a:r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mmap</a:t>
            </a:r>
            <a:r>
              <a:rPr lang="en-US" altLang="zh-TW" dirty="0" smtClean="0">
                <a:ea typeface="新細明體" panose="02020500000000000000" pitchFamily="18" charset="-120"/>
              </a:rPr>
              <a:t>(NULL, 1024, PROT_READ|PROT_WRITE, MAP_SHARED, </a:t>
            </a:r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shmfd</a:t>
            </a:r>
            <a:r>
              <a:rPr lang="en-US" altLang="zh-TW" dirty="0" smtClean="0">
                <a:ea typeface="新細明體" panose="02020500000000000000" pitchFamily="18" charset="-120"/>
              </a:rPr>
              <a:t>, 0);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A semaphore is used as a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for synchronize the stack accesses</a:t>
            </a:r>
          </a:p>
          <a:p>
            <a:pPr marL="319088" lvl="1" indent="0">
              <a:buNone/>
            </a:pPr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sem_init</a:t>
            </a:r>
            <a:r>
              <a:rPr lang="en-US" altLang="zh-TW" dirty="0" smtClean="0">
                <a:ea typeface="新細明體" panose="02020500000000000000" pitchFamily="18" charset="-120"/>
              </a:rPr>
              <a:t>(&amp;</a:t>
            </a:r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shm_addr</a:t>
            </a:r>
            <a:r>
              <a:rPr lang="en-US" altLang="zh-TW" dirty="0" smtClean="0">
                <a:solidFill>
                  <a:srgbClr val="C00000"/>
                </a:solidFill>
                <a:ea typeface="新細明體" panose="02020500000000000000" pitchFamily="18" charset="-120"/>
              </a:rPr>
              <a:t>-&gt;</a:t>
            </a:r>
            <a:r>
              <a:rPr lang="en-US" altLang="zh-TW" dirty="0" err="1" smtClean="0">
                <a:solidFill>
                  <a:srgbClr val="C00000"/>
                </a:solidFill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, 1, 1);</a:t>
            </a:r>
          </a:p>
          <a:p>
            <a:endParaRPr lang="en-US" altLang="zh-TW" dirty="0" smtClean="0">
              <a:ea typeface="新細明體" panose="02020500000000000000" pitchFamily="18" charset="-120"/>
            </a:endParaRPr>
          </a:p>
          <a:p>
            <a:pPr lvl="1"/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9700" name="文字方塊 3"/>
          <p:cNvSpPr txBox="1">
            <a:spLocks noChangeArrowheads="1"/>
          </p:cNvSpPr>
          <p:nvPr/>
        </p:nvSpPr>
        <p:spPr bwMode="auto">
          <a:xfrm>
            <a:off x="642938" y="5022850"/>
            <a:ext cx="3929062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 err="1"/>
              <a:t>typedef</a:t>
            </a:r>
            <a:r>
              <a:rPr lang="en-US" altLang="zh-TW" dirty="0"/>
              <a:t>	</a:t>
            </a:r>
            <a:r>
              <a:rPr lang="en-US" altLang="zh-TW" dirty="0" err="1"/>
              <a:t>struct</a:t>
            </a:r>
            <a:r>
              <a:rPr lang="en-US" altLang="zh-TW" dirty="0"/>
              <a:t>{</a:t>
            </a:r>
          </a:p>
          <a:p>
            <a:pPr eaLnBrk="1" hangingPunct="1"/>
            <a:r>
              <a:rPr lang="en-US" altLang="zh-TW" dirty="0"/>
              <a:t>   int	</a:t>
            </a:r>
            <a:r>
              <a:rPr lang="en-US" altLang="zh-TW" dirty="0" err="1">
                <a:solidFill>
                  <a:srgbClr val="FF0000"/>
                </a:solidFill>
              </a:rPr>
              <a:t>prod_id</a:t>
            </a:r>
            <a:r>
              <a:rPr lang="en-US" altLang="zh-TW" dirty="0"/>
              <a:t>; 	//  producer id   </a:t>
            </a:r>
          </a:p>
          <a:p>
            <a:pPr eaLnBrk="1" hangingPunct="1"/>
            <a:r>
              <a:rPr lang="en-US" altLang="zh-TW" dirty="0"/>
              <a:t>   int	</a:t>
            </a:r>
            <a:r>
              <a:rPr lang="en-US" altLang="zh-TW" dirty="0">
                <a:solidFill>
                  <a:srgbClr val="FF0000"/>
                </a:solidFill>
              </a:rPr>
              <a:t>value</a:t>
            </a:r>
            <a:r>
              <a:rPr lang="en-US" altLang="zh-TW" dirty="0"/>
              <a:t>;	//  the item value</a:t>
            </a:r>
          </a:p>
          <a:p>
            <a:pPr eaLnBrk="1" hangingPunct="1"/>
            <a:r>
              <a:rPr lang="en-US" altLang="zh-TW" dirty="0"/>
              <a:t>} </a:t>
            </a:r>
            <a:r>
              <a:rPr lang="en-US" altLang="zh-TW" dirty="0" err="1"/>
              <a:t>item_t</a:t>
            </a:r>
            <a:r>
              <a:rPr lang="en-US" altLang="zh-TW" dirty="0"/>
              <a:t>;</a:t>
            </a:r>
          </a:p>
          <a:p>
            <a:pPr eaLnBrk="1" hangingPunct="1"/>
            <a:endParaRPr lang="en-US" altLang="zh-TW" dirty="0"/>
          </a:p>
        </p:txBody>
      </p:sp>
      <p:sp>
        <p:nvSpPr>
          <p:cNvPr id="29701" name="文字方塊 4"/>
          <p:cNvSpPr txBox="1">
            <a:spLocks noChangeArrowheads="1"/>
          </p:cNvSpPr>
          <p:nvPr/>
        </p:nvSpPr>
        <p:spPr bwMode="auto">
          <a:xfrm>
            <a:off x="5357813" y="4508500"/>
            <a:ext cx="35718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 err="1"/>
              <a:t>typedef</a:t>
            </a:r>
            <a:r>
              <a:rPr lang="en-US" altLang="zh-TW" dirty="0"/>
              <a:t>	</a:t>
            </a:r>
            <a:r>
              <a:rPr lang="en-US" altLang="zh-TW" dirty="0" err="1"/>
              <a:t>struct</a:t>
            </a:r>
            <a:r>
              <a:rPr lang="en-US" altLang="zh-TW" dirty="0"/>
              <a:t> {</a:t>
            </a:r>
          </a:p>
          <a:p>
            <a:pPr eaLnBrk="1" hangingPunct="1"/>
            <a:r>
              <a:rPr lang="en-US" altLang="zh-TW" dirty="0"/>
              <a:t>   </a:t>
            </a:r>
            <a:r>
              <a:rPr lang="en-US" altLang="zh-TW" dirty="0" err="1"/>
              <a:t>sem_t</a:t>
            </a:r>
            <a:r>
              <a:rPr lang="en-US" altLang="zh-TW" dirty="0"/>
              <a:t>	</a:t>
            </a:r>
            <a:r>
              <a:rPr lang="en-US" altLang="zh-TW" dirty="0">
                <a:solidFill>
                  <a:srgbClr val="FF0000"/>
                </a:solidFill>
              </a:rPr>
              <a:t>mutex</a:t>
            </a:r>
            <a:r>
              <a:rPr lang="en-US" altLang="zh-TW" dirty="0"/>
              <a:t>;</a:t>
            </a:r>
          </a:p>
          <a:p>
            <a:pPr eaLnBrk="1" hangingPunct="1"/>
            <a:r>
              <a:rPr lang="en-US" altLang="zh-TW" dirty="0"/>
              <a:t>   int	top;</a:t>
            </a:r>
          </a:p>
          <a:p>
            <a:pPr eaLnBrk="1" hangingPunct="1"/>
            <a:r>
              <a:rPr lang="en-US" altLang="zh-TW" dirty="0"/>
              <a:t>   </a:t>
            </a:r>
            <a:r>
              <a:rPr lang="en-US" altLang="zh-TW" dirty="0" err="1"/>
              <a:t>item_t</a:t>
            </a:r>
            <a:r>
              <a:rPr lang="en-US" altLang="zh-TW" dirty="0"/>
              <a:t>	buffer[BUFFER_SIZE];</a:t>
            </a:r>
          </a:p>
          <a:p>
            <a:pPr eaLnBrk="1" hangingPunct="1"/>
            <a:r>
              <a:rPr lang="en-US" altLang="zh-TW" dirty="0"/>
              <a:t>} </a:t>
            </a:r>
            <a:r>
              <a:rPr lang="en-US" altLang="zh-TW" dirty="0" err="1"/>
              <a:t>stack_t</a:t>
            </a:r>
            <a:r>
              <a:rPr lang="en-US" altLang="zh-TW" dirty="0"/>
              <a:t>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 err="1"/>
              <a:t>stack_t</a:t>
            </a:r>
            <a:r>
              <a:rPr lang="en-US" altLang="zh-TW" dirty="0"/>
              <a:t>	*</a:t>
            </a:r>
            <a:r>
              <a:rPr lang="en-US" altLang="zh-TW" dirty="0" err="1">
                <a:solidFill>
                  <a:srgbClr val="FF0000"/>
                </a:solidFill>
              </a:rPr>
              <a:t>shm_addr</a:t>
            </a:r>
            <a:r>
              <a:rPr lang="en-US" altLang="zh-TW" dirty="0"/>
              <a:t>;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Shared Stack in SM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4" name="圓柱 3"/>
          <p:cNvSpPr/>
          <p:nvPr/>
        </p:nvSpPr>
        <p:spPr>
          <a:xfrm>
            <a:off x="4284663" y="4445000"/>
            <a:ext cx="914400" cy="150495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Shared</a:t>
            </a:r>
          </a:p>
          <a:p>
            <a:pPr algn="ctr" eaLnBrk="1" hangingPunct="1">
              <a:defRPr/>
            </a:pPr>
            <a:r>
              <a:rPr lang="en-US" altLang="zh-TW" dirty="0"/>
              <a:t>Stack</a:t>
            </a:r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1403350" y="1700213"/>
            <a:ext cx="1512888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Producer-1</a:t>
            </a:r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1411288" y="2636838"/>
            <a:ext cx="1512887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Producer-2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1403350" y="3644900"/>
            <a:ext cx="1512888" cy="576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Producer-3</a:t>
            </a:r>
            <a:endParaRPr lang="zh-TW" altLang="en-US" dirty="0"/>
          </a:p>
        </p:txBody>
      </p:sp>
      <p:sp>
        <p:nvSpPr>
          <p:cNvPr id="9" name="右彎箭號 8"/>
          <p:cNvSpPr/>
          <p:nvPr/>
        </p:nvSpPr>
        <p:spPr>
          <a:xfrm rot="5400000">
            <a:off x="2555875" y="2205038"/>
            <a:ext cx="2663825" cy="1943100"/>
          </a:xfrm>
          <a:prstGeom prst="bentArrow">
            <a:avLst>
              <a:gd name="adj1" fmla="val 12978"/>
              <a:gd name="adj2" fmla="val 14480"/>
              <a:gd name="adj3" fmla="val 12978"/>
              <a:gd name="adj4" fmla="val 4375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1" name="右彎箭號 10"/>
          <p:cNvSpPr/>
          <p:nvPr/>
        </p:nvSpPr>
        <p:spPr>
          <a:xfrm rot="5400000">
            <a:off x="3059906" y="2637632"/>
            <a:ext cx="1655763" cy="1943100"/>
          </a:xfrm>
          <a:prstGeom prst="bentArrow">
            <a:avLst>
              <a:gd name="adj1" fmla="val 15261"/>
              <a:gd name="adj2" fmla="val 16521"/>
              <a:gd name="adj3" fmla="val 14703"/>
              <a:gd name="adj4" fmla="val 4261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2" name="右彎箭號 11"/>
          <p:cNvSpPr/>
          <p:nvPr/>
        </p:nvSpPr>
        <p:spPr>
          <a:xfrm rot="5400000">
            <a:off x="3392488" y="3257550"/>
            <a:ext cx="847725" cy="1800225"/>
          </a:xfrm>
          <a:prstGeom prst="bentArrow">
            <a:avLst>
              <a:gd name="adj1" fmla="val 29569"/>
              <a:gd name="adj2" fmla="val 18237"/>
              <a:gd name="adj3" fmla="val 25000"/>
              <a:gd name="adj4" fmla="val 4261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5610" name="文字方塊 12"/>
          <p:cNvSpPr txBox="1">
            <a:spLocks noChangeArrowheads="1"/>
          </p:cNvSpPr>
          <p:nvPr/>
        </p:nvSpPr>
        <p:spPr bwMode="auto">
          <a:xfrm>
            <a:off x="3203575" y="1763713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Item</a:t>
            </a:r>
            <a:endParaRPr lang="zh-TW" altLang="en-US"/>
          </a:p>
        </p:txBody>
      </p:sp>
      <p:sp>
        <p:nvSpPr>
          <p:cNvPr id="25611" name="文字方塊 13"/>
          <p:cNvSpPr txBox="1">
            <a:spLocks noChangeArrowheads="1"/>
          </p:cNvSpPr>
          <p:nvPr/>
        </p:nvSpPr>
        <p:spPr bwMode="auto">
          <a:xfrm>
            <a:off x="3203575" y="2708275"/>
            <a:ext cx="72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Item</a:t>
            </a:r>
            <a:endParaRPr lang="zh-TW" altLang="en-US"/>
          </a:p>
        </p:txBody>
      </p:sp>
      <p:sp>
        <p:nvSpPr>
          <p:cNvPr id="25612" name="文字方塊 14"/>
          <p:cNvSpPr txBox="1">
            <a:spLocks noChangeArrowheads="1"/>
          </p:cNvSpPr>
          <p:nvPr/>
        </p:nvSpPr>
        <p:spPr bwMode="auto">
          <a:xfrm>
            <a:off x="3203575" y="3644900"/>
            <a:ext cx="72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Item</a:t>
            </a:r>
            <a:endParaRPr lang="zh-TW" altLang="en-US" dirty="0"/>
          </a:p>
        </p:txBody>
      </p:sp>
      <p:sp>
        <p:nvSpPr>
          <p:cNvPr id="16" name="右彎箭號 15"/>
          <p:cNvSpPr/>
          <p:nvPr/>
        </p:nvSpPr>
        <p:spPr>
          <a:xfrm>
            <a:off x="4787900" y="2060575"/>
            <a:ext cx="1871663" cy="2447925"/>
          </a:xfrm>
          <a:prstGeom prst="bentArrow">
            <a:avLst>
              <a:gd name="adj1" fmla="val 12978"/>
              <a:gd name="adj2" fmla="val 14480"/>
              <a:gd name="adj3" fmla="val 12978"/>
              <a:gd name="adj4" fmla="val 4375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6659563" y="2005013"/>
            <a:ext cx="1512887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Consumer-1</a:t>
            </a:r>
            <a:endParaRPr lang="zh-TW" altLang="en-US" dirty="0"/>
          </a:p>
        </p:txBody>
      </p:sp>
      <p:sp>
        <p:nvSpPr>
          <p:cNvPr id="19" name="圓角矩形 18"/>
          <p:cNvSpPr/>
          <p:nvPr/>
        </p:nvSpPr>
        <p:spPr>
          <a:xfrm>
            <a:off x="6659563" y="3213100"/>
            <a:ext cx="1512887" cy="576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Consumer-2</a:t>
            </a:r>
            <a:endParaRPr lang="zh-TW" altLang="en-US" dirty="0"/>
          </a:p>
        </p:txBody>
      </p:sp>
      <p:sp>
        <p:nvSpPr>
          <p:cNvPr id="20" name="右彎箭號 19"/>
          <p:cNvSpPr/>
          <p:nvPr/>
        </p:nvSpPr>
        <p:spPr>
          <a:xfrm>
            <a:off x="4787900" y="3284538"/>
            <a:ext cx="1871663" cy="1296987"/>
          </a:xfrm>
          <a:prstGeom prst="bentArrow">
            <a:avLst>
              <a:gd name="adj1" fmla="val 18405"/>
              <a:gd name="adj2" fmla="val 14480"/>
              <a:gd name="adj3" fmla="val 12978"/>
              <a:gd name="adj4" fmla="val 4375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5617" name="文字方塊 20"/>
          <p:cNvSpPr txBox="1">
            <a:spLocks noChangeArrowheads="1"/>
          </p:cNvSpPr>
          <p:nvPr/>
        </p:nvSpPr>
        <p:spPr bwMode="auto">
          <a:xfrm>
            <a:off x="5580063" y="3284538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Item</a:t>
            </a:r>
            <a:endParaRPr lang="zh-TW" altLang="en-US"/>
          </a:p>
        </p:txBody>
      </p:sp>
      <p:sp>
        <p:nvSpPr>
          <p:cNvPr id="25618" name="文字方塊 21"/>
          <p:cNvSpPr txBox="1">
            <a:spLocks noChangeArrowheads="1"/>
          </p:cNvSpPr>
          <p:nvPr/>
        </p:nvSpPr>
        <p:spPr bwMode="auto">
          <a:xfrm>
            <a:off x="5580063" y="2124075"/>
            <a:ext cx="720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Item</a:t>
            </a:r>
            <a:endParaRPr lang="zh-TW" altLang="en-US"/>
          </a:p>
        </p:txBody>
      </p:sp>
      <p:sp>
        <p:nvSpPr>
          <p:cNvPr id="23" name="矩形 22"/>
          <p:cNvSpPr/>
          <p:nvPr/>
        </p:nvSpPr>
        <p:spPr>
          <a:xfrm>
            <a:off x="3059832" y="4148410"/>
            <a:ext cx="3186100" cy="2015579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semaphore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3203848" y="6228020"/>
            <a:ext cx="2915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The Share memory object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467544" y="1484784"/>
            <a:ext cx="8219256" cy="51845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483296" y="2226350"/>
            <a:ext cx="1432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Process P1</a:t>
            </a:r>
            <a:endParaRPr lang="zh-TW" altLang="en-US" sz="1600" dirty="0"/>
          </a:p>
        </p:txBody>
      </p:sp>
      <p:sp>
        <p:nvSpPr>
          <p:cNvPr id="24" name="文字方塊 23"/>
          <p:cNvSpPr txBox="1"/>
          <p:nvPr/>
        </p:nvSpPr>
        <p:spPr>
          <a:xfrm>
            <a:off x="1475656" y="3234462"/>
            <a:ext cx="1432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Process P2</a:t>
            </a:r>
            <a:endParaRPr lang="zh-TW" altLang="en-US" sz="1600" dirty="0"/>
          </a:p>
        </p:txBody>
      </p:sp>
      <p:sp>
        <p:nvSpPr>
          <p:cNvPr id="25" name="文字方塊 24"/>
          <p:cNvSpPr txBox="1"/>
          <p:nvPr/>
        </p:nvSpPr>
        <p:spPr>
          <a:xfrm>
            <a:off x="1475656" y="4170566"/>
            <a:ext cx="1432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Process P3</a:t>
            </a:r>
            <a:endParaRPr lang="zh-TW" altLang="en-US" sz="16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6811888" y="3789040"/>
            <a:ext cx="1432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Process C2</a:t>
            </a:r>
            <a:endParaRPr lang="zh-TW" altLang="en-US" sz="1600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6804248" y="2564904"/>
            <a:ext cx="1432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Process C1</a:t>
            </a:r>
            <a:endParaRPr lang="zh-TW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公正">
  <a:themeElements>
    <a:clrScheme name="4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4_公正">
      <a:majorFont>
        <a:latin typeface="Franklin Gothic Book"/>
        <a:ea typeface="新細明體"/>
        <a:cs typeface=""/>
      </a:majorFont>
      <a:minorFont>
        <a:latin typeface="Perpetu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公正">
  <a:themeElements>
    <a:clrScheme name="5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5_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公正">
  <a:themeElements>
    <a:clrScheme name="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2781</TotalTime>
  <Words>791</Words>
  <Application>Microsoft Office PowerPoint</Application>
  <PresentationFormat>如螢幕大小 (4:3)</PresentationFormat>
  <Paragraphs>104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9</vt:i4>
      </vt:variant>
    </vt:vector>
  </HeadingPairs>
  <TitlesOfParts>
    <vt:vector size="19" baseType="lpstr">
      <vt:lpstr>微軟正黑體</vt:lpstr>
      <vt:lpstr>新細明體</vt:lpstr>
      <vt:lpstr>Arial</vt:lpstr>
      <vt:lpstr>Franklin Gothic Book</vt:lpstr>
      <vt:lpstr>Perpetua</vt:lpstr>
      <vt:lpstr>Times New Roman</vt:lpstr>
      <vt:lpstr>Wingdings 2</vt:lpstr>
      <vt:lpstr>4_公正</vt:lpstr>
      <vt:lpstr>5_公正</vt:lpstr>
      <vt:lpstr>公正</vt:lpstr>
      <vt:lpstr>POSIX MP Synchronization</vt:lpstr>
      <vt:lpstr>Process Synchronizations</vt:lpstr>
      <vt:lpstr>The semaphore functions</vt:lpstr>
      <vt:lpstr>The semaphore operations</vt:lpstr>
      <vt:lpstr>Process Synchronizations</vt:lpstr>
      <vt:lpstr>The Share Memory Creation</vt:lpstr>
      <vt:lpstr>The ftruncate &amp; mmap</vt:lpstr>
      <vt:lpstr>The MP Producer Consumer Solution</vt:lpstr>
      <vt:lpstr>The Shared Stack in SM</vt:lpstr>
    </vt:vector>
  </TitlesOfParts>
  <Company>she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she</dc:creator>
  <cp:lastModifiedBy>user</cp:lastModifiedBy>
  <cp:revision>178</cp:revision>
  <dcterms:created xsi:type="dcterms:W3CDTF">2009-09-21T01:12:33Z</dcterms:created>
  <dcterms:modified xsi:type="dcterms:W3CDTF">2022-10-12T03:31:51Z</dcterms:modified>
</cp:coreProperties>
</file>