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sldIdLst>
    <p:sldId id="256" r:id="rId4"/>
    <p:sldId id="262" r:id="rId5"/>
    <p:sldId id="257" r:id="rId6"/>
    <p:sldId id="270" r:id="rId7"/>
    <p:sldId id="267" r:id="rId8"/>
    <p:sldId id="279" r:id="rId9"/>
    <p:sldId id="271" r:id="rId10"/>
    <p:sldId id="272" r:id="rId11"/>
    <p:sldId id="275" r:id="rId12"/>
    <p:sldId id="276" r:id="rId13"/>
    <p:sldId id="273" r:id="rId14"/>
    <p:sldId id="285" r:id="rId15"/>
    <p:sldId id="277" r:id="rId16"/>
    <p:sldId id="278" r:id="rId17"/>
    <p:sldId id="280" r:id="rId18"/>
    <p:sldId id="284" r:id="rId19"/>
    <p:sldId id="283" r:id="rId20"/>
    <p:sldId id="286" r:id="rId21"/>
    <p:sldId id="287" r:id="rId2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AEFD3-CEB6-4599-85CD-8C610610230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0C29A-F8A1-456A-B943-4C02279E8A8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136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03E8A-69B1-4122-B04C-433E6040B3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3907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A53F5-5861-4076-B329-3C68310D0FC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443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1F0D1-F19A-4668-A1E5-F23F12D0B2F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4682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A5A66-3840-42D5-A16D-B0601B1D242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3601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B000B-3FA7-425B-8513-031AA66D994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0328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DF183-FCE3-4CC4-BA62-197695D6ED0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332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8AA73-895A-4A2D-9090-1E42EDF22A0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0579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EE9D3-8B89-4933-A7AF-76FA4379138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0915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BF7BB-2E4D-4000-A9AD-71EE22A753E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53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A236B-83E9-4CCB-A7A9-AC5DE6F72CE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2203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3F887-864E-4BEC-9E6A-5A6D385C651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2595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63D12-3699-4323-A02B-C84049FB800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3870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7498D-12C4-4A31-8595-C9DACC245EC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1217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DB182-D75B-49B5-89E4-5DEBAC2D22C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3288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0B9F1-7536-482D-9BE2-CA4CFDFF0AE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56123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70F83-58A7-48B3-AB29-C8FAC27C605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57184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93575-2C4B-47AC-8727-16CE602248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6941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CCA06-222A-454C-8C39-BF16E68A20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05787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60AF1-597C-4E1B-9660-E2ABABF71DF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34523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2FDF8-376C-4878-9820-2EDAD3F85E5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39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445E1-C4F9-447B-BAF0-02CCAB4CDA9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51301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3A430-7A73-4278-A675-6B8AE015A39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69588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7680-D1E8-448F-ADB8-0669A0BA12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7801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3074E-5BCE-4E1D-B843-FC4EBE0CB9D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06190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1943100" cy="57451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6900" cy="57451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05097-9FD2-4412-BB4F-14F5812C3A8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536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5627F-BCA4-4CF2-85CC-53C5022B277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476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16F89-2788-43F9-9FE2-53092F4562E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152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8FCA5-72D3-4D5F-ADA3-9C7A8CCF0EC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465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8B2C5-6A0A-4A6C-9958-07CD682DAAB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591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889F8-7B19-4F29-B334-21E63B40EF7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085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2BD47-B361-406D-9FF8-D27116EF70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743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2" name="矩形 11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3" name="矩形 12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5" name="矩形 14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1031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2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27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28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81FAADFD-9645-4F73-A31D-5590DF765E1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Franklin Gothic Book" pitchFamily="34" charset="0"/>
          <a:ea typeface="新細明體" pitchFamily="18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kumimoji="1" sz="2400">
          <a:solidFill>
            <a:schemeClr val="tx1"/>
          </a:solidFill>
          <a:latin typeface="+mn-lt"/>
          <a:ea typeface="+mn-ea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kumimoji="1" sz="2000">
          <a:solidFill>
            <a:schemeClr val="tx1"/>
          </a:solidFill>
          <a:latin typeface="+mn-lt"/>
          <a:ea typeface="+mn-ea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5pPr>
      <a:lvl6pPr marL="18288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6pPr>
      <a:lvl7pPr marL="22860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7pPr>
      <a:lvl8pPr marL="27432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8pPr>
      <a:lvl9pPr marL="32004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11" name="圓角矩形 10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4" name="矩形 11"/>
          <p:cNvSpPr>
            <a:spLocks noChangeArrowheads="1"/>
          </p:cNvSpPr>
          <p:nvPr/>
        </p:nvSpPr>
        <p:spPr bwMode="auto">
          <a:xfrm flipV="1">
            <a:off x="95250" y="1341438"/>
            <a:ext cx="9013825" cy="92075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rot="10800000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kumimoji="0" lang="en-US" altLang="zh-TW" sz="2400" smtClean="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850" y="1341438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205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800100" y="6172200"/>
            <a:ext cx="4000500" cy="457200"/>
          </a:xfrm>
          <a:prstGeom prst="rect">
            <a:avLst/>
          </a:prstGeom>
        </p:spPr>
        <p:txBody>
          <a:bodyPr anchor="ctr" anchorCtr="0"/>
          <a:lstStyle>
            <a:lvl1pPr eaLnBrk="1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46050" y="6208713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334963A7-10EF-4328-A538-A6F53609429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2400"/>
          </a:p>
        </p:txBody>
      </p:sp>
      <p:sp>
        <p:nvSpPr>
          <p:cNvPr id="307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kumimoji="0"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A81CA8A0-6C5C-4689-A461-3A017B6C9E2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xamples-MT/newpc.txt" TargetMode="External"/><Relationship Id="rId2" Type="http://schemas.openxmlformats.org/officeDocument/2006/relationships/hyperlink" Target="Examples-MT/new-pc.c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Examples-MT/cvpc.txt" TargetMode="External"/><Relationship Id="rId4" Type="http://schemas.openxmlformats.org/officeDocument/2006/relationships/hyperlink" Target="Examples-MT/PC-CV.c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Examples-MT/sum2tout.txt" TargetMode="External"/><Relationship Id="rId2" Type="http://schemas.openxmlformats.org/officeDocument/2006/relationships/hyperlink" Target="Examples-MT/sum2t.c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Examples-MT/sumthreadout.txt" TargetMode="External"/><Relationship Id="rId4" Type="http://schemas.openxmlformats.org/officeDocument/2006/relationships/hyperlink" Target="Examples-MT/sumthread.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xfrm>
            <a:off x="180975" y="1196975"/>
            <a:ext cx="9144000" cy="1470025"/>
          </a:xfrm>
        </p:spPr>
        <p:txBody>
          <a:bodyPr/>
          <a:lstStyle/>
          <a:p>
            <a:pPr algn="ctr" eaLnBrk="1" hangingPunct="1"/>
            <a:r>
              <a:rPr lang="en-US" altLang="zh-TW" sz="3800" dirty="0" smtClean="0">
                <a:solidFill>
                  <a:srgbClr val="FFFFFF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POSIX Multi-Thread Programming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subTitle" idx="1"/>
          </p:nvPr>
        </p:nvSpPr>
        <p:spPr>
          <a:xfrm>
            <a:off x="1331913" y="36449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Shyan-Ming Yuan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Department, NCTU</a:t>
            </a:r>
          </a:p>
          <a:p>
            <a:pPr eaLnBrk="1" hangingPunct="1"/>
            <a:r>
              <a:rPr lang="en-US" altLang="zh-TW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smyuan@gmail.com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868958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pthread_join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>
          <a:xfrm>
            <a:off x="323850" y="1447800"/>
            <a:ext cx="8640763" cy="2981325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pthread_join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 function waits for a specified thread (it must be joinable) to terminate. 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target thread has already terminated, then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pthread_join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 returns immediately. 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Otherwise, it will be blocked until the target thread terminates.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success,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pthread_join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 returns 0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error, it returns an error number.</a:t>
            </a:r>
          </a:p>
          <a:p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3316" name="文字方塊 3"/>
          <p:cNvSpPr txBox="1">
            <a:spLocks noChangeArrowheads="1"/>
          </p:cNvSpPr>
          <p:nvPr/>
        </p:nvSpPr>
        <p:spPr bwMode="auto">
          <a:xfrm>
            <a:off x="1214438" y="4868863"/>
            <a:ext cx="657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int 	</a:t>
            </a:r>
            <a:r>
              <a:rPr lang="en-US" altLang="zh-TW" dirty="0" err="1"/>
              <a:t>pthread_join</a:t>
            </a:r>
            <a:r>
              <a:rPr lang="en-US" altLang="zh-TW" dirty="0"/>
              <a:t>(pthread_t  thread, void **</a:t>
            </a:r>
            <a:r>
              <a:rPr lang="en-US" altLang="zh-TW" dirty="0" err="1"/>
              <a:t>retval</a:t>
            </a:r>
            <a:r>
              <a:rPr lang="en-US" altLang="zh-TW" dirty="0"/>
              <a:t>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pthread_cancel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xfrm>
            <a:off x="179388" y="1447800"/>
            <a:ext cx="8713787" cy="3767138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pthread_cancel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sends a cancellation to the specified thread.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The target thread reacts to the cancellation request depends on it`s two attributes: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cancel state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cancel type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 thread‘s cancel state can be set by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pthread_setcancelstate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().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enabled </a:t>
            </a:r>
            <a:r>
              <a:rPr lang="en-US" altLang="zh-TW" dirty="0" smtClean="0">
                <a:ea typeface="新細明體" panose="02020500000000000000" pitchFamily="18" charset="-120"/>
              </a:rPr>
              <a:t>(the default for new threads) or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disabled</a:t>
            </a:r>
            <a:r>
              <a:rPr lang="en-US" altLang="zh-TW" dirty="0" smtClean="0">
                <a:ea typeface="新細明體" panose="02020500000000000000" pitchFamily="18" charset="-120"/>
              </a:rPr>
              <a:t>.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a thread has enabled cancel state, then its cancel type determines when cancellation occurs.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 thread‘s cancel type can be set by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pthread_setcanceltype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().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asynchronous</a:t>
            </a:r>
            <a:r>
              <a:rPr lang="en-US" altLang="zh-TW" dirty="0" smtClean="0">
                <a:ea typeface="新細明體" panose="02020500000000000000" pitchFamily="18" charset="-120"/>
              </a:rPr>
              <a:t> or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deferred</a:t>
            </a:r>
            <a:r>
              <a:rPr lang="en-US" altLang="zh-TW" dirty="0" smtClean="0">
                <a:ea typeface="新細明體" panose="02020500000000000000" pitchFamily="18" charset="-120"/>
              </a:rPr>
              <a:t> (the default for new  threads).      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4340" name="文字方塊 3"/>
          <p:cNvSpPr txBox="1">
            <a:spLocks noChangeArrowheads="1"/>
          </p:cNvSpPr>
          <p:nvPr/>
        </p:nvSpPr>
        <p:spPr bwMode="auto">
          <a:xfrm>
            <a:off x="1428750" y="5357813"/>
            <a:ext cx="60721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Int	 </a:t>
            </a:r>
            <a:r>
              <a:rPr lang="en-US" altLang="zh-TW" dirty="0" err="1"/>
              <a:t>pthread_cancel</a:t>
            </a:r>
            <a:r>
              <a:rPr lang="en-US" altLang="zh-TW" dirty="0"/>
              <a:t>(pthread_t thread);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075612" cy="796950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Some useful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395288" y="1447800"/>
            <a:ext cx="8291512" cy="2053208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pthread_self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returns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ID of the calling thread.</a:t>
            </a: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pthread_equal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compares two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IDs.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two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IDs are equal, 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it returns a nonzero value, 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otherwise, it returns 0.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6388" name="文字方塊 3"/>
          <p:cNvSpPr txBox="1">
            <a:spLocks noChangeArrowheads="1"/>
          </p:cNvSpPr>
          <p:nvPr/>
        </p:nvSpPr>
        <p:spPr bwMode="auto">
          <a:xfrm>
            <a:off x="827088" y="4221163"/>
            <a:ext cx="75612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pthread_t</a:t>
            </a:r>
            <a:r>
              <a:rPr lang="en-US" altLang="zh-TW" dirty="0"/>
              <a:t>  </a:t>
            </a:r>
            <a:r>
              <a:rPr lang="en-US" altLang="zh-TW" dirty="0" err="1" smtClean="0"/>
              <a:t>pthread_self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/>
              <a:t>void);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pthread_equal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pthread_t</a:t>
            </a:r>
            <a:r>
              <a:rPr lang="en-US" altLang="zh-TW" dirty="0"/>
              <a:t>  t1, </a:t>
            </a:r>
            <a:r>
              <a:rPr lang="en-US" altLang="zh-TW" dirty="0" err="1"/>
              <a:t>pthread_t</a:t>
            </a:r>
            <a:r>
              <a:rPr lang="en-US" altLang="zh-TW" dirty="0"/>
              <a:t> t2);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3115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Thread Synchronizations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179388" y="1519808"/>
            <a:ext cx="8713787" cy="4645496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Concurrent threads may need to synchronize with each other for accessing shared resources.</a:t>
            </a:r>
          </a:p>
          <a:p>
            <a:r>
              <a:rPr lang="en-US" altLang="zh-TW" smtClean="0">
                <a:ea typeface="新細明體" panose="02020500000000000000" pitchFamily="18" charset="-120"/>
              </a:rPr>
              <a:t>In </a:t>
            </a:r>
            <a:r>
              <a:rPr lang="en-US" altLang="zh-TW" smtClean="0">
                <a:ea typeface="新細明體" panose="02020500000000000000" pitchFamily="18" charset="-120"/>
              </a:rPr>
              <a:t>Posix, </a:t>
            </a:r>
            <a:r>
              <a:rPr lang="en-US" altLang="zh-TW" dirty="0" smtClean="0">
                <a:ea typeface="新細明體" panose="02020500000000000000" pitchFamily="18" charset="-120"/>
              </a:rPr>
              <a:t>there are 3 synchronization mechanisms:</a:t>
            </a:r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: a special variable for providing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mutally</a:t>
            </a:r>
            <a:r>
              <a:rPr lang="en-US" altLang="zh-TW" dirty="0" smtClean="0">
                <a:ea typeface="新細明體" panose="02020500000000000000" pitchFamily="18" charset="-120"/>
              </a:rPr>
              <a:t> exclusive access to a shared data item.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Condition variable</a:t>
            </a:r>
            <a:r>
              <a:rPr lang="en-US" altLang="zh-TW" dirty="0">
                <a:ea typeface="新細明體" panose="02020500000000000000" pitchFamily="18" charset="-120"/>
              </a:rPr>
              <a:t>: a special object for providing mutually exclusive access to a shared data item with condition.</a:t>
            </a:r>
          </a:p>
          <a:p>
            <a:pPr lvl="2"/>
            <a:r>
              <a:rPr lang="en-US" altLang="zh-TW" dirty="0">
                <a:ea typeface="新細明體" panose="02020500000000000000" pitchFamily="18" charset="-120"/>
              </a:rPr>
              <a:t>It allows a thread to acquire a shared data and wait for a particular condition to occur in the same time.</a:t>
            </a:r>
            <a:endParaRPr lang="zh-TW" altLang="en-US" dirty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新細明體" panose="02020500000000000000" pitchFamily="18" charset="-120"/>
              </a:rPr>
              <a:t>Semaphore: a generalized </a:t>
            </a:r>
            <a:r>
              <a:rPr lang="en-US" altLang="zh-TW" dirty="0" err="1" smtClean="0">
                <a:solidFill>
                  <a:schemeClr val="tx2">
                    <a:lumMod val="60000"/>
                    <a:lumOff val="40000"/>
                  </a:schemeClr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新細明體" panose="02020500000000000000" pitchFamily="18" charset="-120"/>
              </a:rPr>
              <a:t> object which can permit up to N threads to access the shared data in the same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72425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pthread_mutex</a:t>
            </a:r>
            <a:r>
              <a:rPr lang="en-US" altLang="zh-TW" dirty="0" smtClean="0">
                <a:ea typeface="新細明體" panose="02020500000000000000" pitchFamily="18" charset="-120"/>
              </a:rPr>
              <a:t>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0" y="1447800"/>
            <a:ext cx="8964613" cy="5149552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pthread_mutex_init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initializes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object.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attr</a:t>
            </a:r>
            <a:r>
              <a:rPr lang="en-US" altLang="zh-TW" dirty="0" smtClean="0">
                <a:ea typeface="新細明體" panose="02020500000000000000" pitchFamily="18" charset="-120"/>
              </a:rPr>
              <a:t> is NULL, the default attributes are used.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Upon successful initialization, the state of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variable becomes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initialized</a:t>
            </a:r>
            <a:r>
              <a:rPr lang="en-US" altLang="zh-TW" dirty="0" smtClean="0">
                <a:ea typeface="新細明體" panose="02020500000000000000" pitchFamily="18" charset="-120"/>
              </a:rPr>
              <a:t> and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unlocked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pthread_mutex_destroy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dirty="0" smtClean="0">
                <a:ea typeface="新細明體" panose="02020500000000000000" pitchFamily="18" charset="-120"/>
              </a:rPr>
              <a:t> destroys an unlocked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 destroyed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object can be reinitialized by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pthread_mutex_init</a:t>
            </a:r>
            <a:r>
              <a:rPr lang="en-US" altLang="zh-TW" dirty="0" smtClean="0">
                <a:ea typeface="新細明體" panose="02020500000000000000" pitchFamily="18" charset="-120"/>
              </a:rPr>
              <a:t>().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Only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objects can be used for the synchronization functions.</a:t>
            </a:r>
          </a:p>
          <a:p>
            <a:pPr lvl="2"/>
            <a:r>
              <a:rPr lang="en-US" altLang="zh-TW" sz="1800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pthread_mutex_lock</a:t>
            </a:r>
            <a:r>
              <a:rPr lang="zh-TW" altLang="en-US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, </a:t>
            </a:r>
            <a:r>
              <a:rPr lang="en-US" altLang="zh-TW" sz="1800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pthread_mutex_trylock</a:t>
            </a:r>
            <a:r>
              <a:rPr lang="zh-TW" altLang="en-US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,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pthread_mutex_unlock</a:t>
            </a:r>
            <a:r>
              <a:rPr lang="zh-TW" altLang="en-US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</a:t>
            </a:r>
            <a:endParaRPr lang="zh-TW" altLang="en-US" sz="1800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8436" name="文字方塊 3"/>
          <p:cNvSpPr txBox="1">
            <a:spLocks noChangeArrowheads="1"/>
          </p:cNvSpPr>
          <p:nvPr/>
        </p:nvSpPr>
        <p:spPr bwMode="auto">
          <a:xfrm>
            <a:off x="468313" y="4941888"/>
            <a:ext cx="82804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pthread_mutex_destroy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pthread_mutex_t</a:t>
            </a:r>
            <a:r>
              <a:rPr lang="en-US" altLang="zh-TW" dirty="0"/>
              <a:t>   *</a:t>
            </a:r>
            <a:r>
              <a:rPr lang="en-US" altLang="zh-TW" dirty="0" err="1"/>
              <a:t>mutex</a:t>
            </a:r>
            <a:r>
              <a:rPr lang="en-US" altLang="zh-TW" dirty="0"/>
              <a:t>);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	</a:t>
            </a:r>
            <a:r>
              <a:rPr lang="en-US" altLang="zh-TW" dirty="0" err="1" smtClean="0"/>
              <a:t>pthread_mutex_init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pthread_mutex_t</a:t>
            </a:r>
            <a:r>
              <a:rPr lang="en-US" altLang="zh-TW" dirty="0"/>
              <a:t>   *restrict  </a:t>
            </a:r>
            <a:r>
              <a:rPr lang="en-US" altLang="zh-TW" dirty="0" err="1"/>
              <a:t>mutex</a:t>
            </a:r>
            <a:r>
              <a:rPr lang="en-US" altLang="zh-TW" dirty="0"/>
              <a:t>,</a:t>
            </a:r>
          </a:p>
          <a:p>
            <a:pPr eaLnBrk="1" hangingPunct="1"/>
            <a:r>
              <a:rPr lang="en-US" altLang="zh-TW" dirty="0"/>
              <a:t>                                               </a:t>
            </a:r>
            <a:r>
              <a:rPr lang="en-US" altLang="zh-TW" dirty="0" err="1"/>
              <a:t>const</a:t>
            </a:r>
            <a:r>
              <a:rPr lang="en-US" altLang="zh-TW" dirty="0"/>
              <a:t> </a:t>
            </a:r>
            <a:r>
              <a:rPr lang="en-US" altLang="zh-TW" dirty="0" err="1"/>
              <a:t>pthread_mutexattr_t</a:t>
            </a:r>
            <a:r>
              <a:rPr lang="en-US" altLang="zh-TW" dirty="0"/>
              <a:t>   *restrict  </a:t>
            </a:r>
            <a:r>
              <a:rPr lang="en-US" altLang="zh-TW" dirty="0" err="1"/>
              <a:t>attr</a:t>
            </a:r>
            <a:r>
              <a:rPr lang="en-US" altLang="zh-TW" dirty="0"/>
              <a:t>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lock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>
          <a:xfrm>
            <a:off x="250825" y="1447800"/>
            <a:ext cx="8642350" cy="5005536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object can be locked by calling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pthread_mutex_lock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().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is already locked,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the calling thread blocks until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becomes available.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pthread_mutex_trylock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can also lock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object, except that if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is currently locked then the call returns immediately.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pthread_mutex_unlock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releases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from the calling thread.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9460" name="文字方塊 3"/>
          <p:cNvSpPr txBox="1">
            <a:spLocks noChangeArrowheads="1"/>
          </p:cNvSpPr>
          <p:nvPr/>
        </p:nvSpPr>
        <p:spPr bwMode="auto">
          <a:xfrm>
            <a:off x="827088" y="4724400"/>
            <a:ext cx="7848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chemeClr val="accent1"/>
                </a:solidFill>
              </a:rPr>
              <a:t>#include &lt;</a:t>
            </a:r>
            <a:r>
              <a:rPr lang="en-US" altLang="zh-TW" dirty="0" err="1">
                <a:solidFill>
                  <a:schemeClr val="accent1"/>
                </a:solidFill>
              </a:rPr>
              <a:t>pthread.h</a:t>
            </a:r>
            <a:r>
              <a:rPr lang="en-US" altLang="zh-TW" dirty="0">
                <a:solidFill>
                  <a:schemeClr val="accent1"/>
                </a:solidFill>
              </a:rPr>
              <a:t>&gt;</a:t>
            </a:r>
          </a:p>
          <a:p>
            <a:pPr eaLnBrk="1" hangingPunct="1"/>
            <a:endParaRPr lang="en-US" altLang="zh-TW" dirty="0">
              <a:solidFill>
                <a:schemeClr val="accent1"/>
              </a:solidFill>
            </a:endParaRPr>
          </a:p>
          <a:p>
            <a:pPr eaLnBrk="1" hangingPunct="1"/>
            <a:r>
              <a:rPr lang="en-US" altLang="zh-TW" dirty="0" err="1">
                <a:solidFill>
                  <a:schemeClr val="accent1"/>
                </a:solidFill>
              </a:rPr>
              <a:t>int</a:t>
            </a:r>
            <a:r>
              <a:rPr lang="en-US" altLang="zh-TW" dirty="0">
                <a:solidFill>
                  <a:schemeClr val="accent1"/>
                </a:solidFill>
              </a:rPr>
              <a:t> 	</a:t>
            </a:r>
            <a:r>
              <a:rPr lang="en-US" altLang="zh-TW" dirty="0" err="1" smtClean="0">
                <a:solidFill>
                  <a:schemeClr val="accent1"/>
                </a:solidFill>
              </a:rPr>
              <a:t>pthread_mutex_lock</a:t>
            </a:r>
            <a:r>
              <a:rPr lang="zh-TW" altLang="en-US" dirty="0" smtClean="0">
                <a:solidFill>
                  <a:schemeClr val="accent1"/>
                </a:solidFill>
              </a:rPr>
              <a:t> </a:t>
            </a:r>
            <a:r>
              <a:rPr lang="en-US" altLang="zh-TW" dirty="0" smtClean="0">
                <a:solidFill>
                  <a:schemeClr val="accent1"/>
                </a:solidFill>
              </a:rPr>
              <a:t>(</a:t>
            </a:r>
            <a:r>
              <a:rPr lang="en-US" altLang="zh-TW" dirty="0" err="1">
                <a:solidFill>
                  <a:schemeClr val="accent1"/>
                </a:solidFill>
              </a:rPr>
              <a:t>pthread_mutex_t</a:t>
            </a:r>
            <a:r>
              <a:rPr lang="en-US" altLang="zh-TW" dirty="0">
                <a:solidFill>
                  <a:schemeClr val="accent1"/>
                </a:solidFill>
              </a:rPr>
              <a:t>   *</a:t>
            </a:r>
            <a:r>
              <a:rPr lang="en-US" altLang="zh-TW" dirty="0" err="1">
                <a:solidFill>
                  <a:schemeClr val="accent1"/>
                </a:solidFill>
              </a:rPr>
              <a:t>mutex</a:t>
            </a:r>
            <a:r>
              <a:rPr lang="en-US" altLang="zh-TW" dirty="0">
                <a:solidFill>
                  <a:schemeClr val="accent1"/>
                </a:solidFill>
              </a:rPr>
              <a:t>);</a:t>
            </a:r>
          </a:p>
          <a:p>
            <a:pPr eaLnBrk="1" hangingPunct="1"/>
            <a:r>
              <a:rPr lang="en-US" altLang="zh-TW" dirty="0" err="1">
                <a:solidFill>
                  <a:schemeClr val="accent1"/>
                </a:solidFill>
              </a:rPr>
              <a:t>int</a:t>
            </a:r>
            <a:r>
              <a:rPr lang="en-US" altLang="zh-TW" dirty="0">
                <a:solidFill>
                  <a:schemeClr val="accent1"/>
                </a:solidFill>
              </a:rPr>
              <a:t> 	</a:t>
            </a:r>
            <a:r>
              <a:rPr lang="en-US" altLang="zh-TW" dirty="0" err="1" smtClean="0">
                <a:solidFill>
                  <a:schemeClr val="accent1"/>
                </a:solidFill>
              </a:rPr>
              <a:t>pthread_mutex_trylock</a:t>
            </a:r>
            <a:r>
              <a:rPr lang="zh-TW" altLang="en-US" dirty="0" smtClean="0">
                <a:solidFill>
                  <a:schemeClr val="accent1"/>
                </a:solidFill>
              </a:rPr>
              <a:t> </a:t>
            </a:r>
            <a:r>
              <a:rPr lang="en-US" altLang="zh-TW" dirty="0" smtClean="0">
                <a:solidFill>
                  <a:schemeClr val="accent1"/>
                </a:solidFill>
              </a:rPr>
              <a:t>(</a:t>
            </a:r>
            <a:r>
              <a:rPr lang="en-US" altLang="zh-TW" dirty="0" err="1">
                <a:solidFill>
                  <a:schemeClr val="accent1"/>
                </a:solidFill>
              </a:rPr>
              <a:t>pthread_mutex_t</a:t>
            </a:r>
            <a:r>
              <a:rPr lang="en-US" altLang="zh-TW" dirty="0">
                <a:solidFill>
                  <a:schemeClr val="accent1"/>
                </a:solidFill>
              </a:rPr>
              <a:t>   *</a:t>
            </a:r>
            <a:r>
              <a:rPr lang="en-US" altLang="zh-TW" dirty="0" err="1">
                <a:solidFill>
                  <a:schemeClr val="accent1"/>
                </a:solidFill>
              </a:rPr>
              <a:t>mutex</a:t>
            </a:r>
            <a:r>
              <a:rPr lang="en-US" altLang="zh-TW" dirty="0">
                <a:solidFill>
                  <a:schemeClr val="accent1"/>
                </a:solidFill>
              </a:rPr>
              <a:t>);</a:t>
            </a:r>
          </a:p>
          <a:p>
            <a:pPr eaLnBrk="1" hangingPunct="1"/>
            <a:r>
              <a:rPr lang="en-US" altLang="zh-TW" dirty="0" err="1">
                <a:solidFill>
                  <a:schemeClr val="accent1"/>
                </a:solidFill>
              </a:rPr>
              <a:t>int</a:t>
            </a:r>
            <a:r>
              <a:rPr lang="en-US" altLang="zh-TW" dirty="0">
                <a:solidFill>
                  <a:schemeClr val="accent1"/>
                </a:solidFill>
              </a:rPr>
              <a:t> 	</a:t>
            </a:r>
            <a:r>
              <a:rPr lang="en-US" altLang="zh-TW" dirty="0" err="1" smtClean="0">
                <a:solidFill>
                  <a:schemeClr val="accent1"/>
                </a:solidFill>
              </a:rPr>
              <a:t>pthread_mutex_unlock</a:t>
            </a:r>
            <a:r>
              <a:rPr lang="zh-TW" altLang="en-US" dirty="0" smtClean="0">
                <a:solidFill>
                  <a:schemeClr val="accent1"/>
                </a:solidFill>
              </a:rPr>
              <a:t> </a:t>
            </a:r>
            <a:r>
              <a:rPr lang="en-US" altLang="zh-TW" dirty="0" smtClean="0">
                <a:solidFill>
                  <a:schemeClr val="accent1"/>
                </a:solidFill>
              </a:rPr>
              <a:t>(</a:t>
            </a:r>
            <a:r>
              <a:rPr lang="en-US" altLang="zh-TW" dirty="0" err="1">
                <a:solidFill>
                  <a:schemeClr val="accent1"/>
                </a:solidFill>
              </a:rPr>
              <a:t>pthread_mutex_t</a:t>
            </a:r>
            <a:r>
              <a:rPr lang="en-US" altLang="zh-TW" dirty="0">
                <a:solidFill>
                  <a:schemeClr val="accent1"/>
                </a:solidFill>
              </a:rPr>
              <a:t>   *</a:t>
            </a:r>
            <a:r>
              <a:rPr lang="en-US" altLang="zh-TW" dirty="0" err="1">
                <a:solidFill>
                  <a:schemeClr val="accent1"/>
                </a:solidFill>
              </a:rPr>
              <a:t>mutex</a:t>
            </a:r>
            <a:r>
              <a:rPr lang="en-US" altLang="zh-TW" dirty="0">
                <a:solidFill>
                  <a:schemeClr val="accent1"/>
                </a:solidFill>
              </a:rPr>
              <a:t>);</a:t>
            </a:r>
            <a:endParaRPr lang="zh-TW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>
          <a:xfrm>
            <a:off x="601861" y="332656"/>
            <a:ext cx="8002587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pthread_cond</a:t>
            </a:r>
            <a:r>
              <a:rPr lang="en-US" altLang="zh-TW" dirty="0" smtClean="0">
                <a:ea typeface="新細明體" panose="02020500000000000000" pitchFamily="18" charset="-120"/>
              </a:rPr>
              <a:t>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250825" y="1447800"/>
            <a:ext cx="8642350" cy="2413000"/>
          </a:xfrm>
        </p:spPr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pthread_cond_init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initializes a condition variable.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attr</a:t>
            </a:r>
            <a:r>
              <a:rPr lang="en-US" altLang="zh-TW" dirty="0" smtClean="0">
                <a:ea typeface="新細明體" panose="02020500000000000000" pitchFamily="18" charset="-120"/>
              </a:rPr>
              <a:t> is NULL, the default attributes are used.</a:t>
            </a: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pthread_cond_destroy</a:t>
            </a:r>
            <a:r>
              <a:rPr lang="zh-TW" altLang="en-US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destroys the given condition variable.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 destroyed condition variable can be reinitialized by calling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pthread_cond_init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2532" name="文字方塊 3"/>
          <p:cNvSpPr txBox="1">
            <a:spLocks noChangeArrowheads="1"/>
          </p:cNvSpPr>
          <p:nvPr/>
        </p:nvSpPr>
        <p:spPr bwMode="auto">
          <a:xfrm>
            <a:off x="395288" y="4149725"/>
            <a:ext cx="842486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pthread_cond_destroy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pthread_cond_t</a:t>
            </a:r>
            <a:r>
              <a:rPr lang="en-US" altLang="zh-TW" dirty="0"/>
              <a:t> *</a:t>
            </a:r>
            <a:r>
              <a:rPr lang="en-US" altLang="zh-TW" dirty="0" err="1"/>
              <a:t>cond</a:t>
            </a:r>
            <a:r>
              <a:rPr lang="en-US" altLang="zh-TW" dirty="0"/>
              <a:t>);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pthread_cond_init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pthread_cond_t</a:t>
            </a:r>
            <a:r>
              <a:rPr lang="en-US" altLang="zh-TW" dirty="0"/>
              <a:t>  *restrict </a:t>
            </a:r>
            <a:r>
              <a:rPr lang="en-US" altLang="zh-TW" dirty="0" err="1"/>
              <a:t>cond</a:t>
            </a:r>
            <a:r>
              <a:rPr lang="en-US" altLang="zh-TW" dirty="0"/>
              <a:t>,</a:t>
            </a:r>
          </a:p>
          <a:p>
            <a:pPr eaLnBrk="1" hangingPunct="1"/>
            <a:r>
              <a:rPr lang="en-US" altLang="zh-TW" dirty="0"/>
              <a:t>              			 </a:t>
            </a:r>
            <a:r>
              <a:rPr lang="en-US" altLang="zh-TW" dirty="0" err="1"/>
              <a:t>const</a:t>
            </a:r>
            <a:r>
              <a:rPr lang="en-US" altLang="zh-TW" dirty="0"/>
              <a:t> </a:t>
            </a:r>
            <a:r>
              <a:rPr lang="en-US" altLang="zh-TW" dirty="0" err="1"/>
              <a:t>pthread_condattr_t</a:t>
            </a:r>
            <a:r>
              <a:rPr lang="en-US" altLang="zh-TW" dirty="0"/>
              <a:t>  *restrict </a:t>
            </a:r>
            <a:r>
              <a:rPr lang="en-US" altLang="zh-TW" dirty="0" err="1"/>
              <a:t>attr</a:t>
            </a:r>
            <a:r>
              <a:rPr lang="en-US" altLang="zh-TW" dirty="0"/>
              <a:t>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pthread_cond</a:t>
            </a:r>
            <a:r>
              <a:rPr lang="en-US" altLang="zh-TW" dirty="0" smtClean="0">
                <a:ea typeface="新細明體" panose="02020500000000000000" pitchFamily="18" charset="-120"/>
              </a:rPr>
              <a:t> operations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179388" y="1447800"/>
            <a:ext cx="8964612" cy="3494088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A thread locks a </a:t>
            </a:r>
            <a:r>
              <a:rPr lang="en-US" altLang="zh-TW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can use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pthread_cond_wait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to block on a condition variable.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It atomically releases 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original locked </a:t>
            </a:r>
            <a:r>
              <a:rPr lang="en-US" altLang="zh-TW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and cause the calling thread to block on the condition variable.</a:t>
            </a:r>
          </a:p>
          <a:p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pthread_cond_signal()</a:t>
            </a:r>
            <a:r>
              <a:rPr lang="en-US" altLang="zh-TW" dirty="0" smtClean="0">
                <a:ea typeface="新細明體" panose="02020500000000000000" pitchFamily="18" charset="-120"/>
              </a:rPr>
              <a:t> unblocks at least one of the threads that are blocked on the condition variable.</a:t>
            </a:r>
          </a:p>
          <a:p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pthread_cond_broadcast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unblocks all threads currently blocked on the condition variable.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3556" name="文字方塊 3"/>
          <p:cNvSpPr txBox="1">
            <a:spLocks noChangeArrowheads="1"/>
          </p:cNvSpPr>
          <p:nvPr/>
        </p:nvSpPr>
        <p:spPr bwMode="auto">
          <a:xfrm>
            <a:off x="539750" y="4797425"/>
            <a:ext cx="80645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	</a:t>
            </a:r>
            <a:r>
              <a:rPr lang="en-US" altLang="zh-TW" dirty="0" err="1" smtClean="0"/>
              <a:t>pthread_cond_wait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pthread_cond_t</a:t>
            </a:r>
            <a:r>
              <a:rPr lang="en-US" altLang="zh-TW" dirty="0"/>
              <a:t> *restrict </a:t>
            </a:r>
            <a:r>
              <a:rPr lang="en-US" altLang="zh-TW" dirty="0" err="1"/>
              <a:t>cond</a:t>
            </a:r>
            <a:r>
              <a:rPr lang="en-US" altLang="zh-TW" dirty="0"/>
              <a:t>,</a:t>
            </a:r>
          </a:p>
          <a:p>
            <a:pPr eaLnBrk="1" hangingPunct="1"/>
            <a:r>
              <a:rPr lang="en-US" altLang="zh-TW" dirty="0"/>
              <a:t>              			    </a:t>
            </a:r>
            <a:r>
              <a:rPr lang="en-US" altLang="zh-TW" dirty="0" err="1"/>
              <a:t>pthread_mutex_t</a:t>
            </a:r>
            <a:r>
              <a:rPr lang="en-US" altLang="zh-TW" dirty="0"/>
              <a:t> *restrict </a:t>
            </a:r>
            <a:r>
              <a:rPr lang="en-US" altLang="zh-TW" dirty="0" err="1"/>
              <a:t>mutex</a:t>
            </a:r>
            <a:r>
              <a:rPr lang="en-US" altLang="zh-TW" dirty="0"/>
              <a:t>);</a:t>
            </a:r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pthread_cond_broadcast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pthread_cond_t</a:t>
            </a:r>
            <a:r>
              <a:rPr lang="en-US" altLang="zh-TW" dirty="0"/>
              <a:t> *</a:t>
            </a:r>
            <a:r>
              <a:rPr lang="en-US" altLang="zh-TW" dirty="0" err="1"/>
              <a:t>cond</a:t>
            </a:r>
            <a:r>
              <a:rPr lang="en-US" altLang="zh-TW" dirty="0"/>
              <a:t>);</a:t>
            </a:r>
          </a:p>
          <a:p>
            <a:pPr eaLnBrk="1" hangingPunct="1"/>
            <a:r>
              <a:rPr lang="en-US" altLang="zh-TW" dirty="0" err="1"/>
              <a:t>int</a:t>
            </a:r>
            <a:r>
              <a:rPr lang="en-US" altLang="zh-TW" dirty="0"/>
              <a:t> 	</a:t>
            </a:r>
            <a:r>
              <a:rPr lang="en-US" altLang="zh-TW" dirty="0" err="1" smtClean="0"/>
              <a:t>pthread_cond_signal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 err="1"/>
              <a:t>pthread_cond_t</a:t>
            </a:r>
            <a:r>
              <a:rPr lang="en-US" altLang="zh-TW" dirty="0"/>
              <a:t> *</a:t>
            </a:r>
            <a:r>
              <a:rPr lang="en-US" altLang="zh-TW" dirty="0" err="1"/>
              <a:t>cond</a:t>
            </a:r>
            <a:r>
              <a:rPr lang="en-US" altLang="zh-TW" dirty="0"/>
              <a:t>);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標題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868958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Producer Consumer Problem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>
          <a:xfrm>
            <a:off x="539750" y="1447800"/>
            <a:ext cx="8280722" cy="5005388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A typical paradigm for cooperating applications.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Producers</a:t>
            </a:r>
            <a:r>
              <a:rPr lang="en-US" altLang="zh-TW" dirty="0" smtClean="0">
                <a:ea typeface="新細明體" panose="02020500000000000000" pitchFamily="18" charset="-120"/>
              </a:rPr>
              <a:t> produce information that can be consumed by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consumers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Items are placed in a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shared stack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A producer can push a new item into the stack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A consumer can get an item from the stack</a:t>
            </a:r>
          </a:p>
          <a:p>
            <a:r>
              <a:rPr lang="en-US" altLang="zh-TW" dirty="0" smtClean="0">
                <a:ea typeface="新細明體" panose="02020500000000000000" pitchFamily="18" charset="-120"/>
                <a:hlinkClick r:id="rId2" action="ppaction://hlinkfile"/>
              </a:rPr>
              <a:t>Solution-1</a:t>
            </a:r>
            <a:r>
              <a:rPr lang="en-US" altLang="zh-TW" dirty="0" smtClean="0">
                <a:ea typeface="新細明體" panose="02020500000000000000" pitchFamily="18" charset="-120"/>
              </a:rPr>
              <a:t>: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is used for coordinating threads for the access to the shared stack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Here is the possible </a:t>
            </a:r>
            <a:r>
              <a:rPr lang="en-US" altLang="zh-TW" dirty="0" smtClean="0">
                <a:ea typeface="新細明體" panose="02020500000000000000" pitchFamily="18" charset="-120"/>
                <a:hlinkClick r:id="rId3" action="ppaction://hlinkfile"/>
              </a:rPr>
              <a:t>output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r>
              <a:rPr lang="en-US" altLang="zh-TW" dirty="0" smtClean="0">
                <a:ea typeface="新細明體" panose="02020500000000000000" pitchFamily="18" charset="-120"/>
                <a:hlinkClick r:id="rId4" action="ppaction://hlinkfile"/>
              </a:rPr>
              <a:t>Solution-2</a:t>
            </a:r>
            <a:r>
              <a:rPr lang="en-US" altLang="zh-TW" dirty="0" smtClean="0">
                <a:ea typeface="新細明體" panose="02020500000000000000" pitchFamily="18" charset="-120"/>
              </a:rPr>
              <a:t>: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mutex</a:t>
            </a:r>
            <a:r>
              <a:rPr lang="en-US" altLang="zh-TW" dirty="0" smtClean="0">
                <a:ea typeface="新細明體" panose="02020500000000000000" pitchFamily="18" charset="-120"/>
              </a:rPr>
              <a:t> and 2 condition variables are used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Here is the possible </a:t>
            </a:r>
            <a:r>
              <a:rPr lang="en-US" altLang="zh-TW" dirty="0" smtClean="0">
                <a:ea typeface="新細明體" panose="02020500000000000000" pitchFamily="18" charset="-120"/>
                <a:hlinkClick r:id="rId5" action="ppaction://hlinkfile"/>
              </a:rPr>
              <a:t>output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endParaRPr lang="zh-TW" altLang="en-US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>
          <a:xfrm>
            <a:off x="688032" y="332656"/>
            <a:ext cx="7772400" cy="941388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Shared Stack in a MT Process 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4" name="圓柱 3"/>
          <p:cNvSpPr/>
          <p:nvPr/>
        </p:nvSpPr>
        <p:spPr>
          <a:xfrm>
            <a:off x="4284663" y="4445000"/>
            <a:ext cx="914400" cy="150495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Shared</a:t>
            </a:r>
          </a:p>
          <a:p>
            <a:pPr algn="ctr" eaLnBrk="1" hangingPunct="1">
              <a:defRPr/>
            </a:pPr>
            <a:r>
              <a:rPr lang="en-US" altLang="zh-TW" dirty="0"/>
              <a:t>Stack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1403350" y="1700213"/>
            <a:ext cx="1512888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Producer-1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1411288" y="2636838"/>
            <a:ext cx="1512887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Producer-2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1403350" y="3644900"/>
            <a:ext cx="1512888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Producer-3</a:t>
            </a:r>
            <a:endParaRPr lang="zh-TW" altLang="en-US" dirty="0"/>
          </a:p>
        </p:txBody>
      </p:sp>
      <p:sp>
        <p:nvSpPr>
          <p:cNvPr id="9" name="右彎箭號 8"/>
          <p:cNvSpPr/>
          <p:nvPr/>
        </p:nvSpPr>
        <p:spPr>
          <a:xfrm rot="5400000">
            <a:off x="2555875" y="2205038"/>
            <a:ext cx="2663825" cy="1943100"/>
          </a:xfrm>
          <a:prstGeom prst="bentArrow">
            <a:avLst>
              <a:gd name="adj1" fmla="val 12978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右彎箭號 10"/>
          <p:cNvSpPr/>
          <p:nvPr/>
        </p:nvSpPr>
        <p:spPr>
          <a:xfrm rot="5400000">
            <a:off x="3059906" y="2637632"/>
            <a:ext cx="1655763" cy="1943100"/>
          </a:xfrm>
          <a:prstGeom prst="bentArrow">
            <a:avLst>
              <a:gd name="adj1" fmla="val 15261"/>
              <a:gd name="adj2" fmla="val 16521"/>
              <a:gd name="adj3" fmla="val 14703"/>
              <a:gd name="adj4" fmla="val 426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右彎箭號 11"/>
          <p:cNvSpPr/>
          <p:nvPr/>
        </p:nvSpPr>
        <p:spPr>
          <a:xfrm rot="5400000">
            <a:off x="3392488" y="3257550"/>
            <a:ext cx="847725" cy="1800225"/>
          </a:xfrm>
          <a:prstGeom prst="bentArrow">
            <a:avLst>
              <a:gd name="adj1" fmla="val 29569"/>
              <a:gd name="adj2" fmla="val 18237"/>
              <a:gd name="adj3" fmla="val 25000"/>
              <a:gd name="adj4" fmla="val 4261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5610" name="文字方塊 12"/>
          <p:cNvSpPr txBox="1">
            <a:spLocks noChangeArrowheads="1"/>
          </p:cNvSpPr>
          <p:nvPr/>
        </p:nvSpPr>
        <p:spPr bwMode="auto">
          <a:xfrm>
            <a:off x="3203575" y="176371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1" name="文字方塊 13"/>
          <p:cNvSpPr txBox="1">
            <a:spLocks noChangeArrowheads="1"/>
          </p:cNvSpPr>
          <p:nvPr/>
        </p:nvSpPr>
        <p:spPr bwMode="auto">
          <a:xfrm>
            <a:off x="3203575" y="2708275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2" name="文字方塊 14"/>
          <p:cNvSpPr txBox="1">
            <a:spLocks noChangeArrowheads="1"/>
          </p:cNvSpPr>
          <p:nvPr/>
        </p:nvSpPr>
        <p:spPr bwMode="auto">
          <a:xfrm>
            <a:off x="3203575" y="3644900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16" name="右彎箭號 15"/>
          <p:cNvSpPr/>
          <p:nvPr/>
        </p:nvSpPr>
        <p:spPr>
          <a:xfrm>
            <a:off x="4787900" y="2060575"/>
            <a:ext cx="1871663" cy="2447925"/>
          </a:xfrm>
          <a:prstGeom prst="bentArrow">
            <a:avLst>
              <a:gd name="adj1" fmla="val 12978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6659563" y="2005013"/>
            <a:ext cx="1512887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Consumer-1</a:t>
            </a:r>
            <a:endParaRPr lang="zh-TW" altLang="en-US" dirty="0"/>
          </a:p>
        </p:txBody>
      </p:sp>
      <p:sp>
        <p:nvSpPr>
          <p:cNvPr id="19" name="圓角矩形 18"/>
          <p:cNvSpPr/>
          <p:nvPr/>
        </p:nvSpPr>
        <p:spPr>
          <a:xfrm>
            <a:off x="6659563" y="3213100"/>
            <a:ext cx="1512887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zh-TW" dirty="0"/>
              <a:t>Consumer-2</a:t>
            </a:r>
            <a:endParaRPr lang="zh-TW" altLang="en-US" dirty="0"/>
          </a:p>
        </p:txBody>
      </p:sp>
      <p:sp>
        <p:nvSpPr>
          <p:cNvPr id="20" name="右彎箭號 19"/>
          <p:cNvSpPr/>
          <p:nvPr/>
        </p:nvSpPr>
        <p:spPr>
          <a:xfrm>
            <a:off x="4787900" y="3284538"/>
            <a:ext cx="1871663" cy="1296987"/>
          </a:xfrm>
          <a:prstGeom prst="bentArrow">
            <a:avLst>
              <a:gd name="adj1" fmla="val 18405"/>
              <a:gd name="adj2" fmla="val 14480"/>
              <a:gd name="adj3" fmla="val 12978"/>
              <a:gd name="adj4" fmla="val 4375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5617" name="文字方塊 20"/>
          <p:cNvSpPr txBox="1">
            <a:spLocks noChangeArrowheads="1"/>
          </p:cNvSpPr>
          <p:nvPr/>
        </p:nvSpPr>
        <p:spPr bwMode="auto">
          <a:xfrm>
            <a:off x="5580063" y="3284538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5618" name="文字方塊 21"/>
          <p:cNvSpPr txBox="1">
            <a:spLocks noChangeArrowheads="1"/>
          </p:cNvSpPr>
          <p:nvPr/>
        </p:nvSpPr>
        <p:spPr bwMode="auto">
          <a:xfrm>
            <a:off x="5580063" y="2124075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Item</a:t>
            </a:r>
            <a:endParaRPr lang="zh-TW" altLang="en-US"/>
          </a:p>
        </p:txBody>
      </p:sp>
      <p:sp>
        <p:nvSpPr>
          <p:cNvPr id="23" name="矩形 22"/>
          <p:cNvSpPr/>
          <p:nvPr/>
        </p:nvSpPr>
        <p:spPr>
          <a:xfrm>
            <a:off x="3492500" y="4149725"/>
            <a:ext cx="2519363" cy="208756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zh-TW" dirty="0" err="1"/>
              <a:t>mutex</a:t>
            </a:r>
            <a:endParaRPr lang="zh-TW" altLang="en-US" dirty="0"/>
          </a:p>
        </p:txBody>
      </p:sp>
      <p:sp>
        <p:nvSpPr>
          <p:cNvPr id="2" name="矩形 1"/>
          <p:cNvSpPr/>
          <p:nvPr/>
        </p:nvSpPr>
        <p:spPr>
          <a:xfrm>
            <a:off x="1043608" y="1556792"/>
            <a:ext cx="7416824" cy="5040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547664" y="2276872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Thread P1</a:t>
            </a:r>
            <a:endParaRPr lang="zh-TW" altLang="en-US" sz="1600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1547664" y="3234462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Thread P2</a:t>
            </a:r>
            <a:endParaRPr lang="zh-TW" altLang="en-US" sz="16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1547664" y="424257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Thread P3</a:t>
            </a:r>
            <a:endParaRPr lang="zh-TW" altLang="en-US" sz="1600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6804248" y="381052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Thread C2</a:t>
            </a:r>
            <a:endParaRPr lang="zh-TW" altLang="en-US" sz="16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6804248" y="2564904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Thread C1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9325" cy="1012974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Single &amp; Multi-Threaded Processes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pic>
        <p:nvPicPr>
          <p:cNvPr id="5123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" t="11746" r="392" b="11746"/>
          <a:stretch>
            <a:fillRect/>
          </a:stretch>
        </p:blipFill>
        <p:spPr>
          <a:xfrm>
            <a:off x="755650" y="1485900"/>
            <a:ext cx="7931150" cy="4751388"/>
          </a:xfrm>
          <a:noFill/>
          <a:ln w="38100" cmpd="dbl">
            <a:solidFill>
              <a:srgbClr val="CC66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012974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POSIX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Example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79388" y="1406381"/>
            <a:ext cx="882173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int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sum, total; 			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shared by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all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thread(s) */</a:t>
            </a:r>
          </a:p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void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*</a:t>
            </a:r>
            <a:r>
              <a:rPr lang="en-US" altLang="zh-TW" sz="1600" b="1" dirty="0">
                <a:solidFill>
                  <a:srgbClr val="00B0F0"/>
                </a:solidFill>
                <a:latin typeface="Monaco"/>
              </a:rPr>
              <a:t>runner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void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*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param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); 	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/* the child threads’ entry point */</a:t>
            </a:r>
            <a:endParaRPr lang="en-US" altLang="zh-TW" sz="1600" b="1" dirty="0">
              <a:solidFill>
                <a:srgbClr val="236E25"/>
              </a:solidFill>
              <a:latin typeface="Monaco"/>
            </a:endParaRP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main(</a:t>
            </a:r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int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argc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char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*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argv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[]){	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the main thread */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</a:t>
            </a:r>
            <a:r>
              <a:rPr lang="en-US" altLang="zh-TW" sz="1600" b="1" dirty="0">
                <a:solidFill>
                  <a:srgbClr val="FF0000"/>
                </a:solidFill>
                <a:latin typeface="Monaco"/>
              </a:rPr>
              <a:t>pthread_t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tid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; 		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the thread identifier */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</a:t>
            </a:r>
            <a:r>
              <a:rPr lang="en-US" altLang="zh-TW" sz="1600" b="1" dirty="0">
                <a:solidFill>
                  <a:srgbClr val="FF0000"/>
                </a:solidFill>
                <a:latin typeface="Monaco"/>
              </a:rPr>
              <a:t>pthread_attr_t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attr; 	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                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/*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set of attributes for the thread */</a:t>
            </a:r>
          </a:p>
          <a:p>
            <a:pPr eaLnBrk="1" hangingPunct="1"/>
            <a:r>
              <a:rPr lang="en-US" altLang="zh-TW" sz="1600" b="1" dirty="0">
                <a:solidFill>
                  <a:srgbClr val="236E25"/>
                </a:solidFill>
                <a:latin typeface="Monaco"/>
              </a:rPr>
              <a:t>   </a:t>
            </a:r>
            <a:r>
              <a:rPr lang="en-US" altLang="zh-TW" sz="1600" b="1" dirty="0" smtClean="0">
                <a:solidFill>
                  <a:srgbClr val="FF0000"/>
                </a:solidFill>
                <a:latin typeface="Monaco"/>
              </a:rPr>
              <a:t>pthread_attr_init 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(&amp;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attr);	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get the default attributes */ 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</a:t>
            </a:r>
            <a:r>
              <a:rPr lang="en-US" altLang="zh-TW" sz="1600" b="1" dirty="0" err="1" smtClean="0">
                <a:solidFill>
                  <a:srgbClr val="FF0000"/>
                </a:solidFill>
                <a:latin typeface="Monaco"/>
              </a:rPr>
              <a:t>pthread_create</a:t>
            </a:r>
            <a:r>
              <a:rPr lang="en-US" altLang="zh-TW" sz="1600" b="1" dirty="0" smtClean="0">
                <a:solidFill>
                  <a:srgbClr val="FF0000"/>
                </a:solidFill>
                <a:latin typeface="Monaco"/>
              </a:rPr>
              <a:t> 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(&amp;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tid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, &amp;attr,</a:t>
            </a:r>
            <a:r>
              <a:rPr lang="zh-TW" alt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altLang="zh-TW" sz="1600" b="1" dirty="0">
                <a:solidFill>
                  <a:srgbClr val="00B0F0"/>
                </a:solidFill>
                <a:latin typeface="Monaco"/>
              </a:rPr>
              <a:t>runner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argv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[</a:t>
            </a:r>
            <a:r>
              <a:rPr lang="en-US" altLang="zh-TW" sz="1600" b="1" dirty="0">
                <a:solidFill>
                  <a:srgbClr val="0000FF"/>
                </a:solidFill>
                <a:latin typeface="Monaco"/>
              </a:rPr>
              <a:t>1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]);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create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a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child thread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*/</a:t>
            </a:r>
          </a:p>
          <a:p>
            <a:pPr eaLnBrk="1" hangingPunct="1"/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  // codes for the main thread </a:t>
            </a:r>
            <a:endParaRPr lang="en-US" altLang="zh-TW" sz="1600" b="1" dirty="0">
              <a:solidFill>
                <a:srgbClr val="C00000"/>
              </a:solidFill>
              <a:latin typeface="Monaco"/>
            </a:endParaRPr>
          </a:p>
          <a:p>
            <a:pPr eaLnBrk="1" hangingPunct="1"/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  total 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= 0;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lower =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atoi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argv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[1]);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for (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=lower+1;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&lt;=lower+10;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++) {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      total +=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   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printf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("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The value of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in main thread %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ld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is %d\n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", 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(unsigned long) </a:t>
            </a:r>
            <a:r>
              <a:rPr lang="en-US" altLang="zh-TW" sz="1600" b="1" dirty="0" err="1" smtClean="0">
                <a:solidFill>
                  <a:srgbClr val="FF0000"/>
                </a:solidFill>
                <a:latin typeface="Monaco"/>
              </a:rPr>
              <a:t>pthread_self</a:t>
            </a:r>
            <a:r>
              <a:rPr lang="en-US" altLang="zh-TW" sz="1600" b="1" dirty="0" smtClean="0">
                <a:solidFill>
                  <a:srgbClr val="FF0000"/>
                </a:solidFill>
                <a:latin typeface="Monaco"/>
              </a:rPr>
              <a:t>()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,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     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usleep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10);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};</a:t>
            </a:r>
          </a:p>
          <a:p>
            <a:pPr eaLnBrk="1" hangingPunct="1"/>
            <a:r>
              <a:rPr lang="en-US" altLang="zh-TW" sz="1600" b="1" dirty="0">
                <a:solidFill>
                  <a:srgbClr val="236E25"/>
                </a:solidFill>
                <a:latin typeface="Monaco"/>
              </a:rPr>
              <a:t>   </a:t>
            </a:r>
            <a:r>
              <a:rPr lang="en-US" altLang="zh-TW" sz="1600" b="1" dirty="0" err="1" smtClean="0">
                <a:solidFill>
                  <a:srgbClr val="FF0000"/>
                </a:solidFill>
                <a:latin typeface="Monaco"/>
              </a:rPr>
              <a:t>pthread_join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tid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,</a:t>
            </a:r>
            <a:r>
              <a:rPr lang="zh-TW" altLang="en-US" sz="16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altLang="zh-TW" sz="1600" b="1" dirty="0" smtClean="0">
                <a:solidFill>
                  <a:srgbClr val="760F50"/>
                </a:solidFill>
                <a:latin typeface="Monaco"/>
              </a:rPr>
              <a:t>NULL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);</a:t>
            </a:r>
            <a:r>
              <a:rPr lang="en-US" altLang="zh-TW" sz="1600" b="1" dirty="0">
                <a:solidFill>
                  <a:srgbClr val="236E25"/>
                </a:solidFill>
                <a:latin typeface="Monaco"/>
              </a:rPr>
              <a:t>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wait for the child thread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to complete *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printf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("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The sum from %d to %d in main thread %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ld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is %d\n", 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       lower+1, lower+10, (unsigned 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long)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pthread_self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(), 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total);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total += sum;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printf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("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total in main thread %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ld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is %d\n", (unsigned long)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pthread_self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(), 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total);</a:t>
            </a:r>
          </a:p>
          <a:p>
            <a:pPr eaLnBrk="1" hangingPunct="1"/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altLang="zh-TW" sz="1600" b="1" dirty="0">
              <a:solidFill>
                <a:srgbClr val="000000"/>
              </a:solidFill>
              <a:latin typeface="Monac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688032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POSIX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Example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79512" y="1496973"/>
            <a:ext cx="864096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600" b="1" dirty="0">
              <a:solidFill>
                <a:srgbClr val="000000"/>
              </a:solidFill>
              <a:latin typeface="Monaco"/>
            </a:endParaRPr>
          </a:p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void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*runner(</a:t>
            </a:r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void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*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param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) {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/* </a:t>
            </a:r>
            <a:r>
              <a:rPr lang="en-US" altLang="zh-TW" sz="1600" b="1" dirty="0" smtClean="0">
                <a:solidFill>
                  <a:srgbClr val="C00000"/>
                </a:solidFill>
                <a:latin typeface="Monaco"/>
              </a:rPr>
              <a:t>codes for </a:t>
            </a:r>
            <a:r>
              <a:rPr lang="en-US" altLang="zh-TW" sz="1600" b="1" dirty="0">
                <a:solidFill>
                  <a:srgbClr val="C00000"/>
                </a:solidFill>
                <a:latin typeface="Monaco"/>
              </a:rPr>
              <a:t>child thread  */</a:t>
            </a:r>
          </a:p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    int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upper = 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atoi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 (</a:t>
            </a:r>
            <a:r>
              <a:rPr lang="en-US" altLang="zh-TW" sz="1600" b="1" dirty="0" err="1" smtClean="0">
                <a:solidFill>
                  <a:srgbClr val="000000"/>
                </a:solidFill>
                <a:latin typeface="Monaco"/>
              </a:rPr>
              <a:t>param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    int</a:t>
            </a:r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altLang="zh-TW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altLang="zh-TW" sz="1600" b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altLang="zh-TW" sz="1600" b="1" dirty="0">
              <a:solidFill>
                <a:srgbClr val="000000"/>
              </a:solidFill>
              <a:latin typeface="Monaco"/>
            </a:endParaRPr>
          </a:p>
          <a:p>
            <a:pPr eaLnBrk="1" hangingPunct="1"/>
            <a:endParaRPr lang="en-US" altLang="zh-TW" sz="1600" b="1" dirty="0">
              <a:solidFill>
                <a:srgbClr val="000000"/>
              </a:solidFill>
              <a:latin typeface="Monaco"/>
            </a:endParaRP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    sum = 0;</a:t>
            </a:r>
          </a:p>
          <a:p>
            <a:pPr eaLnBrk="1" hangingPunct="1"/>
            <a:r>
              <a:rPr lang="en-US" altLang="zh-TW" sz="1600" b="1" dirty="0">
                <a:solidFill>
                  <a:srgbClr val="760F50"/>
                </a:solidFill>
                <a:latin typeface="Monaco"/>
              </a:rPr>
              <a:t>    </a:t>
            </a:r>
            <a:r>
              <a:rPr lang="en-US" altLang="zh-TW" sz="1600" b="1" dirty="0">
                <a:latin typeface="Monaco"/>
              </a:rPr>
              <a:t>if (upper &lt;= 0) </a:t>
            </a:r>
            <a:r>
              <a:rPr lang="en-US" altLang="zh-TW" sz="1600" b="1" dirty="0" err="1" smtClean="0">
                <a:solidFill>
                  <a:srgbClr val="FF0000"/>
                </a:solidFill>
                <a:latin typeface="Monaco"/>
              </a:rPr>
              <a:t>pthread_exit</a:t>
            </a:r>
            <a:r>
              <a:rPr lang="en-US" altLang="zh-TW" sz="1600" b="1" dirty="0" smtClean="0">
                <a:latin typeface="Monaco"/>
              </a:rPr>
              <a:t>(&amp;</a:t>
            </a:r>
            <a:r>
              <a:rPr lang="en-US" altLang="zh-TW" sz="1600" b="1" dirty="0">
                <a:latin typeface="Monaco"/>
              </a:rPr>
              <a:t>upper);</a:t>
            </a:r>
          </a:p>
          <a:p>
            <a:pPr eaLnBrk="1" hangingPunct="1"/>
            <a:endParaRPr lang="en-US" altLang="zh-TW" sz="1600" b="1" dirty="0">
              <a:latin typeface="Monaco"/>
            </a:endParaRPr>
          </a:p>
          <a:p>
            <a:pPr eaLnBrk="1" hangingPunct="1"/>
            <a:r>
              <a:rPr lang="en-US" altLang="zh-TW" sz="1600" b="1" dirty="0">
                <a:latin typeface="Monaco"/>
              </a:rPr>
              <a:t>    for (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=1; 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&lt;=upper; 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++) {</a:t>
            </a:r>
          </a:p>
          <a:p>
            <a:pPr eaLnBrk="1" hangingPunct="1"/>
            <a:r>
              <a:rPr lang="en-US" altLang="zh-TW" sz="1600" b="1" dirty="0">
                <a:latin typeface="Monaco"/>
              </a:rPr>
              <a:t>           </a:t>
            </a:r>
            <a:r>
              <a:rPr lang="en-US" altLang="zh-TW" sz="1600" b="1" dirty="0" err="1" smtClean="0">
                <a:latin typeface="Monaco"/>
              </a:rPr>
              <a:t>printf</a:t>
            </a:r>
            <a:r>
              <a:rPr lang="en-US" altLang="zh-TW" sz="1600" b="1" dirty="0" smtClean="0">
                <a:latin typeface="Monaco"/>
              </a:rPr>
              <a:t> ("</a:t>
            </a:r>
            <a:r>
              <a:rPr lang="en-US" altLang="zh-TW" sz="1600" b="1" dirty="0">
                <a:latin typeface="Monaco"/>
              </a:rPr>
              <a:t>The value of 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 in child thread %</a:t>
            </a:r>
            <a:r>
              <a:rPr lang="en-US" altLang="zh-TW" sz="1600" b="1" dirty="0" err="1">
                <a:latin typeface="Monaco"/>
              </a:rPr>
              <a:t>ld</a:t>
            </a:r>
            <a:r>
              <a:rPr lang="en-US" altLang="zh-TW" sz="1600" b="1" dirty="0">
                <a:latin typeface="Monaco"/>
              </a:rPr>
              <a:t> is %d\n</a:t>
            </a:r>
            <a:r>
              <a:rPr lang="en-US" altLang="zh-TW" sz="1600" b="1" dirty="0" smtClean="0">
                <a:latin typeface="Monaco"/>
              </a:rPr>
              <a:t>",  </a:t>
            </a:r>
            <a:r>
              <a:rPr lang="en-US" altLang="zh-TW" sz="1600" b="1" dirty="0">
                <a:latin typeface="Monaco"/>
              </a:rPr>
              <a:t>(unsigned long</a:t>
            </a:r>
            <a:r>
              <a:rPr lang="en-US" altLang="zh-TW" sz="1600" b="1" dirty="0" smtClean="0">
                <a:latin typeface="Monaco"/>
              </a:rPr>
              <a:t>) </a:t>
            </a:r>
            <a:r>
              <a:rPr lang="en-US" altLang="zh-TW" sz="1600" b="1" dirty="0" err="1" smtClean="0">
                <a:latin typeface="Monaco"/>
              </a:rPr>
              <a:t>pthread_self</a:t>
            </a:r>
            <a:r>
              <a:rPr lang="en-US" altLang="zh-TW" sz="1600" b="1" dirty="0" smtClean="0">
                <a:latin typeface="Monaco"/>
              </a:rPr>
              <a:t>(), 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);</a:t>
            </a:r>
          </a:p>
          <a:p>
            <a:pPr eaLnBrk="1" hangingPunct="1"/>
            <a:r>
              <a:rPr lang="en-US" altLang="zh-TW" sz="1600" b="1" dirty="0">
                <a:latin typeface="Monaco"/>
              </a:rPr>
              <a:t>           sum += </a:t>
            </a:r>
            <a:r>
              <a:rPr lang="en-US" altLang="zh-TW" sz="1600" b="1" dirty="0" err="1">
                <a:latin typeface="Monaco"/>
              </a:rPr>
              <a:t>i</a:t>
            </a:r>
            <a:r>
              <a:rPr lang="en-US" altLang="zh-TW" sz="1600" b="1" dirty="0">
                <a:latin typeface="Monaco"/>
              </a:rPr>
              <a:t>;</a:t>
            </a:r>
          </a:p>
          <a:p>
            <a:pPr eaLnBrk="1" hangingPunct="1"/>
            <a:r>
              <a:rPr lang="en-US" altLang="zh-TW" sz="1600" b="1" dirty="0">
                <a:latin typeface="Monaco"/>
              </a:rPr>
              <a:t>           </a:t>
            </a:r>
            <a:r>
              <a:rPr lang="en-US" altLang="zh-TW" sz="1600" b="1" dirty="0" err="1" smtClean="0">
                <a:latin typeface="Monaco"/>
              </a:rPr>
              <a:t>usleep</a:t>
            </a:r>
            <a:r>
              <a:rPr lang="en-US" altLang="zh-TW" sz="1600" b="1" dirty="0" smtClean="0">
                <a:latin typeface="Monaco"/>
              </a:rPr>
              <a:t> (</a:t>
            </a:r>
            <a:r>
              <a:rPr lang="en-US" altLang="zh-TW" sz="1600" b="1" dirty="0">
                <a:latin typeface="Monaco"/>
              </a:rPr>
              <a:t>10);</a:t>
            </a:r>
          </a:p>
          <a:p>
            <a:pPr eaLnBrk="1" hangingPunct="1"/>
            <a:r>
              <a:rPr lang="en-US" altLang="zh-TW" sz="1600" b="1" dirty="0">
                <a:latin typeface="Monaco"/>
              </a:rPr>
              <a:t>     };</a:t>
            </a:r>
          </a:p>
          <a:p>
            <a:pPr eaLnBrk="1" hangingPunct="1"/>
            <a:endParaRPr lang="en-US" altLang="zh-TW" sz="1600" b="1" dirty="0">
              <a:latin typeface="Monaco"/>
            </a:endParaRPr>
          </a:p>
          <a:p>
            <a:pPr eaLnBrk="1" hangingPunct="1"/>
            <a:r>
              <a:rPr lang="en-US" altLang="zh-TW" sz="1600" b="1" dirty="0">
                <a:latin typeface="Monaco"/>
              </a:rPr>
              <a:t>    </a:t>
            </a:r>
            <a:r>
              <a:rPr lang="en-US" altLang="zh-TW" sz="1600" b="1" dirty="0" err="1" smtClean="0">
                <a:latin typeface="Monaco"/>
              </a:rPr>
              <a:t>printf</a:t>
            </a:r>
            <a:r>
              <a:rPr lang="en-US" altLang="zh-TW" sz="1600" b="1" dirty="0" smtClean="0">
                <a:latin typeface="Monaco"/>
              </a:rPr>
              <a:t> ("</a:t>
            </a:r>
            <a:r>
              <a:rPr lang="en-US" altLang="zh-TW" sz="1600" b="1" dirty="0">
                <a:latin typeface="Monaco"/>
              </a:rPr>
              <a:t>The sum from 1 to %d in child thread %</a:t>
            </a:r>
            <a:r>
              <a:rPr lang="en-US" altLang="zh-TW" sz="1600" b="1" dirty="0" err="1">
                <a:latin typeface="Monaco"/>
              </a:rPr>
              <a:t>ld</a:t>
            </a:r>
            <a:r>
              <a:rPr lang="en-US" altLang="zh-TW" sz="1600" b="1" dirty="0">
                <a:latin typeface="Monaco"/>
              </a:rPr>
              <a:t> is %d\n</a:t>
            </a:r>
            <a:r>
              <a:rPr lang="en-US" altLang="zh-TW" sz="1600" b="1" dirty="0" smtClean="0">
                <a:latin typeface="Monaco"/>
              </a:rPr>
              <a:t>", </a:t>
            </a:r>
            <a:r>
              <a:rPr lang="en-US" altLang="zh-TW" sz="1600" b="1" dirty="0">
                <a:latin typeface="Monaco"/>
              </a:rPr>
              <a:t>upper, </a:t>
            </a:r>
            <a:endParaRPr lang="en-US" altLang="zh-TW" sz="1600" b="1" dirty="0" smtClean="0">
              <a:latin typeface="Monaco"/>
            </a:endParaRPr>
          </a:p>
          <a:p>
            <a:pPr eaLnBrk="1" hangingPunct="1"/>
            <a:r>
              <a:rPr lang="en-US" altLang="zh-TW" sz="1600" b="1" dirty="0">
                <a:latin typeface="Monaco"/>
              </a:rPr>
              <a:t> </a:t>
            </a:r>
            <a:r>
              <a:rPr lang="en-US" altLang="zh-TW" sz="1600" b="1" dirty="0" smtClean="0">
                <a:latin typeface="Monaco"/>
              </a:rPr>
              <a:t>                 </a:t>
            </a:r>
            <a:r>
              <a:rPr lang="en-US" altLang="zh-TW" sz="1600" b="1" dirty="0" smtClean="0">
                <a:latin typeface="Monaco"/>
              </a:rPr>
              <a:t>(</a:t>
            </a:r>
            <a:r>
              <a:rPr lang="en-US" altLang="zh-TW" sz="1600" b="1" dirty="0">
                <a:latin typeface="Monaco"/>
              </a:rPr>
              <a:t>unsigned long) </a:t>
            </a:r>
            <a:r>
              <a:rPr lang="en-US" altLang="zh-TW" sz="1600" b="1" dirty="0" err="1" smtClean="0">
                <a:latin typeface="Monaco"/>
              </a:rPr>
              <a:t>pthread_self</a:t>
            </a:r>
            <a:r>
              <a:rPr lang="en-US" altLang="zh-TW" sz="1600" b="1" dirty="0" smtClean="0">
                <a:latin typeface="Monaco"/>
              </a:rPr>
              <a:t>(), </a:t>
            </a:r>
            <a:r>
              <a:rPr lang="en-US" altLang="zh-TW" sz="1600" b="1" dirty="0">
                <a:latin typeface="Monaco"/>
              </a:rPr>
              <a:t>sum);</a:t>
            </a:r>
          </a:p>
          <a:p>
            <a:pPr eaLnBrk="1" hangingPunct="1"/>
            <a:r>
              <a:rPr lang="en-US" altLang="zh-TW" sz="1600" b="1" dirty="0">
                <a:latin typeface="Monaco"/>
              </a:rPr>
              <a:t>    </a:t>
            </a:r>
            <a:r>
              <a:rPr lang="en-US" altLang="zh-TW" sz="1600" b="1" dirty="0" err="1" smtClean="0">
                <a:latin typeface="Monaco"/>
              </a:rPr>
              <a:t>pthread_exit</a:t>
            </a:r>
            <a:r>
              <a:rPr lang="en-US" altLang="zh-TW" sz="1600" b="1" dirty="0" smtClean="0">
                <a:latin typeface="Monaco"/>
              </a:rPr>
              <a:t>(0</a:t>
            </a:r>
            <a:r>
              <a:rPr lang="en-US" altLang="zh-TW" sz="1600" b="1" dirty="0">
                <a:latin typeface="Monaco"/>
              </a:rPr>
              <a:t>);</a:t>
            </a:r>
          </a:p>
          <a:p>
            <a:pPr eaLnBrk="1" hangingPunct="1"/>
            <a:r>
              <a:rPr lang="en-US" altLang="zh-TW" sz="1600" b="1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POSIX Threads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>
          <a:xfrm>
            <a:off x="467544" y="1447800"/>
            <a:ext cx="8219256" cy="457200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>
                <a:ea typeface="新細明體" panose="02020500000000000000" pitchFamily="18" charset="-120"/>
              </a:rPr>
              <a:t>s</a:t>
            </a:r>
            <a:r>
              <a:rPr lang="en-US" altLang="zh-TW" dirty="0" smtClean="0">
                <a:ea typeface="新細明體" panose="02020500000000000000" pitchFamily="18" charset="-120"/>
              </a:rPr>
              <a:t>imple example for concurrent threads: </a:t>
            </a:r>
            <a:r>
              <a:rPr lang="en-US" altLang="zh-TW" dirty="0" smtClean="0">
                <a:ea typeface="新細明體" panose="02020500000000000000" pitchFamily="18" charset="-120"/>
                <a:hlinkClick r:id="rId2" action="ppaction://hlinkfile"/>
              </a:rPr>
              <a:t>sum2t.c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possible </a:t>
            </a:r>
            <a:r>
              <a:rPr lang="en-US" altLang="zh-TW" dirty="0" smtClean="0">
                <a:ea typeface="新細明體" panose="02020500000000000000" pitchFamily="18" charset="-120"/>
                <a:hlinkClick r:id="rId3" action="ppaction://hlinkfile"/>
              </a:rPr>
              <a:t>output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The example of using multiple child threads:</a:t>
            </a:r>
          </a:p>
          <a:p>
            <a:pPr lvl="1"/>
            <a:r>
              <a:rPr lang="en-US" altLang="zh-TW" dirty="0" err="1" smtClean="0">
                <a:ea typeface="新細明體" panose="02020500000000000000" pitchFamily="18" charset="-120"/>
                <a:hlinkClick r:id="rId4" action="ppaction://hlinkfile"/>
              </a:rPr>
              <a:t>sumthread.c</a:t>
            </a:r>
            <a:r>
              <a:rPr lang="en-US" altLang="zh-TW" dirty="0" smtClean="0">
                <a:ea typeface="新細明體" panose="02020500000000000000" pitchFamily="18" charset="-120"/>
              </a:rPr>
              <a:t> and it</a:t>
            </a:r>
            <a:r>
              <a:rPr lang="en-US" altLang="zh-TW" dirty="0" smtClean="0">
                <a:latin typeface="Poor Richard" panose="02080502050505020702" pitchFamily="18" charset="0"/>
                <a:ea typeface="新細明體" panose="02020500000000000000" pitchFamily="18" charset="-120"/>
              </a:rPr>
              <a:t>'</a:t>
            </a:r>
            <a:r>
              <a:rPr lang="en-US" altLang="zh-TW" dirty="0" smtClean="0">
                <a:ea typeface="新細明體" panose="02020500000000000000" pitchFamily="18" charset="-120"/>
              </a:rPr>
              <a:t>s </a:t>
            </a:r>
            <a:r>
              <a:rPr lang="en-US" altLang="zh-TW" dirty="0" smtClean="0">
                <a:ea typeface="新細明體" panose="02020500000000000000" pitchFamily="18" charset="-120"/>
                <a:hlinkClick r:id="rId5" action="ppaction://hlinkfile"/>
              </a:rPr>
              <a:t>output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760040" y="260648"/>
            <a:ext cx="7772400" cy="92697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Thread Creation &amp; Termination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468313" y="1447800"/>
            <a:ext cx="8218487" cy="457200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Functions for thread life cycle management are: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pthread_attr_init(): attributes initialization</a:t>
            </a:r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pthread_create</a:t>
            </a:r>
            <a:r>
              <a:rPr lang="en-US" altLang="zh-TW" dirty="0" smtClean="0">
                <a:ea typeface="新細明體" panose="02020500000000000000" pitchFamily="18" charset="-120"/>
              </a:rPr>
              <a:t>(): new thread creation</a:t>
            </a:r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pthread_join</a:t>
            </a:r>
            <a:r>
              <a:rPr lang="en-US" altLang="zh-TW" dirty="0" smtClean="0">
                <a:ea typeface="新細明體" panose="02020500000000000000" pitchFamily="18" charset="-120"/>
              </a:rPr>
              <a:t>(): waiting for thread termination</a:t>
            </a:r>
          </a:p>
          <a:p>
            <a:pPr lvl="1"/>
            <a:r>
              <a:rPr lang="en-US" altLang="zh-TW" dirty="0" err="1" smtClean="0">
                <a:ea typeface="新細明體" panose="02020500000000000000" pitchFamily="18" charset="-120"/>
              </a:rPr>
              <a:t>pthread_exit</a:t>
            </a:r>
            <a:r>
              <a:rPr lang="en-US" altLang="zh-TW" dirty="0" smtClean="0">
                <a:ea typeface="新細明體" panose="02020500000000000000" pitchFamily="18" charset="-120"/>
              </a:rPr>
              <a:t>(): terminating the calling thread</a:t>
            </a:r>
          </a:p>
          <a:p>
            <a:pPr lvl="1"/>
            <a:r>
              <a:rPr lang="en-US" altLang="zh-TW" dirty="0" err="1" smtClean="0">
                <a:ea typeface="新細明體" panose="02020500000000000000" pitchFamily="18" charset="-120"/>
              </a:rPr>
              <a:t>pthread_cancel</a:t>
            </a:r>
            <a:r>
              <a:rPr lang="en-US" altLang="zh-TW" dirty="0" smtClean="0">
                <a:ea typeface="新細明體" panose="02020500000000000000" pitchFamily="18" charset="-120"/>
              </a:rPr>
              <a:t>(): terminating a target thread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All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ea typeface="新細明體" panose="02020500000000000000" pitchFamily="18" charset="-120"/>
              </a:rPr>
              <a:t> functions must be compiled and linked with 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-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option.</a:t>
            </a:r>
          </a:p>
          <a:p>
            <a:pPr lvl="1"/>
            <a:endParaRPr lang="en-US" altLang="zh-TW" dirty="0" smtClean="0">
              <a:ea typeface="新細明體" panose="02020500000000000000" pitchFamily="18" charset="-120"/>
            </a:endParaRPr>
          </a:p>
          <a:p>
            <a:endParaRPr lang="zh-TW" altLang="en-US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012974"/>
          </a:xfrm>
        </p:spPr>
        <p:txBody>
          <a:bodyPr/>
          <a:lstStyle/>
          <a:p>
            <a:pPr algn="ctr"/>
            <a:r>
              <a:rPr lang="en-US" altLang="zh-TW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pthread_attr</a:t>
            </a:r>
            <a:r>
              <a:rPr lang="en-US" altLang="zh-TW" dirty="0" smtClean="0">
                <a:ea typeface="新細明體" panose="02020500000000000000" pitchFamily="18" charset="-120"/>
              </a:rPr>
              <a:t> functions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285750" y="1447800"/>
            <a:ext cx="8572500" cy="3195638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pthread_attr_init()</a:t>
            </a:r>
            <a:r>
              <a:rPr lang="en-US" altLang="zh-TW" dirty="0" smtClean="0">
                <a:ea typeface="新細明體" panose="02020500000000000000" pitchFamily="18" charset="-120"/>
              </a:rPr>
              <a:t> initializes the thread attributes object with default attribute values.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pthread_attr_destroy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() </a:t>
            </a:r>
            <a:r>
              <a:rPr lang="en-US" altLang="zh-TW" dirty="0" smtClean="0">
                <a:ea typeface="新細明體" panose="02020500000000000000" pitchFamily="18" charset="-120"/>
              </a:rPr>
              <a:t>destroy a thread attributes object when it is no longer required.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success, they return 0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On error, they return  a  nonzero error number.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The thread attributes object can then be used to create new threads.</a:t>
            </a:r>
          </a:p>
          <a:p>
            <a:pPr lvl="1"/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0244" name="文字方塊 3"/>
          <p:cNvSpPr txBox="1">
            <a:spLocks noChangeArrowheads="1"/>
          </p:cNvSpPr>
          <p:nvPr/>
        </p:nvSpPr>
        <p:spPr bwMode="auto">
          <a:xfrm>
            <a:off x="1214438" y="4965700"/>
            <a:ext cx="69294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 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 int 	</a:t>
            </a:r>
            <a:r>
              <a:rPr lang="en-US" altLang="zh-TW" dirty="0" smtClean="0"/>
              <a:t>pthread_attr_init (</a:t>
            </a:r>
            <a:r>
              <a:rPr lang="en-US" altLang="zh-TW" dirty="0"/>
              <a:t>pthread_attr_t *attr);</a:t>
            </a:r>
          </a:p>
          <a:p>
            <a:pPr eaLnBrk="1" hangingPunct="1"/>
            <a:r>
              <a:rPr lang="en-US" altLang="zh-TW" dirty="0"/>
              <a:t> int 	</a:t>
            </a:r>
            <a:r>
              <a:rPr lang="en-US" altLang="zh-TW" dirty="0" err="1" smtClean="0"/>
              <a:t>pthread_attr_destroy</a:t>
            </a:r>
            <a:r>
              <a:rPr lang="en-US" altLang="zh-TW" dirty="0" smtClean="0"/>
              <a:t> (</a:t>
            </a:r>
            <a:r>
              <a:rPr lang="en-US" altLang="zh-TW" dirty="0"/>
              <a:t>pthread_attr_t *attr);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40966"/>
          </a:xfrm>
        </p:spPr>
        <p:txBody>
          <a:bodyPr/>
          <a:lstStyle/>
          <a:p>
            <a:pPr algn="ctr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pthread_create</a:t>
            </a:r>
            <a:r>
              <a:rPr lang="zh-TW" altLang="en-US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 smtClean="0">
                <a:ea typeface="新細明體" panose="02020500000000000000" pitchFamily="18" charset="-120"/>
              </a:rPr>
              <a:t>()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79388" y="1447800"/>
            <a:ext cx="8750300" cy="522156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pthread_create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</a:t>
            </a:r>
            <a:r>
              <a:rPr lang="en-US" altLang="zh-TW" dirty="0" smtClean="0">
                <a:ea typeface="新細明體" panose="02020500000000000000" pitchFamily="18" charset="-120"/>
              </a:rPr>
              <a:t> starts a new thread in the calling process.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new thread starts execution by invoking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start_routine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arg</a:t>
            </a:r>
            <a:r>
              <a:rPr lang="en-US" altLang="zh-TW" dirty="0" smtClean="0">
                <a:ea typeface="新細明體" panose="02020500000000000000" pitchFamily="18" charset="-120"/>
              </a:rPr>
              <a:t> is passed as the sole argument of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start_routine</a:t>
            </a:r>
            <a:r>
              <a:rPr lang="en-US" altLang="zh-TW" dirty="0" smtClean="0">
                <a:ea typeface="新細明體" panose="02020500000000000000" pitchFamily="18" charset="-120"/>
              </a:rPr>
              <a:t>().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new thread can be terminated by three ways: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It calls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pthread_exit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</a:t>
            </a:r>
            <a:r>
              <a:rPr lang="en-US" altLang="zh-TW" dirty="0" smtClean="0">
                <a:ea typeface="新細明體" panose="02020500000000000000" pitchFamily="18" charset="-120"/>
              </a:rPr>
              <a:t> with an exit status which can be obtained by any thread in the same process that calls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pthread_join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It returns from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start_routine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</a:rPr>
              <a:t>It is canceled by other thread calling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pthread_cancel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</a:t>
            </a:r>
            <a:r>
              <a:rPr lang="en-US" altLang="zh-TW" dirty="0" smtClean="0">
                <a:ea typeface="新細明體" panose="02020500000000000000" pitchFamily="18" charset="-120"/>
              </a:rPr>
              <a:t> function.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Any of the threads in the process calls exit (), or the main thread performs a return from main () will terminate the whole process.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1268" name="文字方塊 3"/>
          <p:cNvSpPr txBox="1">
            <a:spLocks noChangeArrowheads="1"/>
          </p:cNvSpPr>
          <p:nvPr/>
        </p:nvSpPr>
        <p:spPr bwMode="auto">
          <a:xfrm>
            <a:off x="642938" y="5372100"/>
            <a:ext cx="7858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 #include &lt;</a:t>
            </a:r>
            <a:r>
              <a:rPr lang="en-US" altLang="zh-TW" dirty="0" err="1"/>
              <a:t>pthread.h</a:t>
            </a:r>
            <a:r>
              <a:rPr lang="en-US" altLang="zh-TW" dirty="0"/>
              <a:t>&gt;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 int 	</a:t>
            </a:r>
            <a:r>
              <a:rPr lang="en-US" altLang="zh-TW" dirty="0" err="1" smtClean="0"/>
              <a:t>pthread_create</a:t>
            </a:r>
            <a:r>
              <a:rPr lang="en-US" altLang="zh-TW" dirty="0" smtClean="0"/>
              <a:t> (</a:t>
            </a:r>
            <a:r>
              <a:rPr lang="en-US" altLang="zh-TW" dirty="0"/>
              <a:t>pthread_t *thread, </a:t>
            </a:r>
            <a:r>
              <a:rPr lang="en-US" altLang="zh-TW" dirty="0" err="1"/>
              <a:t>const</a:t>
            </a:r>
            <a:r>
              <a:rPr lang="en-US" altLang="zh-TW" dirty="0"/>
              <a:t> pthread_attr_t *attr,</a:t>
            </a:r>
          </a:p>
          <a:p>
            <a:pPr eaLnBrk="1" hangingPunct="1"/>
            <a:r>
              <a:rPr lang="en-US" altLang="zh-TW" dirty="0"/>
              <a:t>                                         void *(*</a:t>
            </a:r>
            <a:r>
              <a:rPr lang="en-US" altLang="zh-TW" dirty="0" err="1">
                <a:solidFill>
                  <a:srgbClr val="FF0000"/>
                </a:solidFill>
              </a:rPr>
              <a:t>start_routine</a:t>
            </a:r>
            <a:r>
              <a:rPr lang="en-US" altLang="zh-TW" dirty="0"/>
              <a:t>) (void *), void *</a:t>
            </a:r>
            <a:r>
              <a:rPr lang="en-US" altLang="zh-TW" dirty="0" err="1">
                <a:solidFill>
                  <a:srgbClr val="FF0000"/>
                </a:solidFill>
              </a:rPr>
              <a:t>arg</a:t>
            </a:r>
            <a:r>
              <a:rPr lang="en-US" altLang="zh-TW" dirty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760040" y="404664"/>
            <a:ext cx="7772400" cy="868958"/>
          </a:xfrm>
        </p:spPr>
        <p:txBody>
          <a:bodyPr/>
          <a:lstStyle/>
          <a:p>
            <a:pPr algn="ctr">
              <a:defRPr/>
            </a:pPr>
            <a:r>
              <a:rPr lang="en-US" altLang="zh-TW" dirty="0" smtClean="0">
                <a:latin typeface="+mn-lt"/>
                <a:ea typeface="新細明體" pitchFamily="18" charset="-120"/>
              </a:rPr>
              <a:t>The </a:t>
            </a:r>
            <a:r>
              <a:rPr lang="en-US" altLang="zh-TW" dirty="0" err="1" smtClean="0">
                <a:latin typeface="+mn-lt"/>
                <a:ea typeface="新細明體" pitchFamily="18" charset="-120"/>
              </a:rPr>
              <a:t>pthread_exit</a:t>
            </a:r>
            <a:r>
              <a:rPr lang="zh-TW" altLang="en-US" dirty="0" smtClean="0">
                <a:latin typeface="+mn-lt"/>
                <a:ea typeface="新細明體" pitchFamily="18" charset="-120"/>
              </a:rPr>
              <a:t> </a:t>
            </a:r>
            <a:r>
              <a:rPr lang="en-US" altLang="zh-TW" dirty="0" smtClean="0">
                <a:latin typeface="+mn-lt"/>
                <a:ea typeface="新細明體" pitchFamily="18" charset="-120"/>
              </a:rPr>
              <a:t>()</a:t>
            </a:r>
            <a:endParaRPr lang="zh-TW" altLang="en-US" dirty="0" smtClean="0">
              <a:latin typeface="+mn-lt"/>
              <a:ea typeface="新細明體" pitchFamily="18" charset="-120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323850" y="1447800"/>
            <a:ext cx="8569325" cy="3695700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pthread_exit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 () </a:t>
            </a:r>
            <a:r>
              <a:rPr lang="en-US" altLang="zh-TW" dirty="0" smtClean="0">
                <a:ea typeface="新細明體" panose="02020500000000000000" pitchFamily="18" charset="-120"/>
              </a:rPr>
              <a:t>terminates the calling thread and returns an exit status (if the thread is joinable) to the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pthread_join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 () </a:t>
            </a:r>
            <a:r>
              <a:rPr lang="en-US" altLang="zh-TW" dirty="0" smtClean="0">
                <a:ea typeface="新細明體" panose="02020500000000000000" pitchFamily="18" charset="-120"/>
              </a:rPr>
              <a:t>called by any thread in the same process.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Any clean-up handlers established by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pthread_cleanup_push</a:t>
            </a:r>
            <a:r>
              <a:rPr lang="en-US" altLang="zh-TW" dirty="0" smtClean="0">
                <a:ea typeface="新細明體" panose="02020500000000000000" pitchFamily="18" charset="-120"/>
              </a:rPr>
              <a:t>() that have not yet been popped, are popped (in the reverse of the order in which  they were pushed) and executed.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If the thread has any thread-specific data, then, after the clean-up handlers have been executed, the corresponding destructor functions are called, in an unspecified order.</a:t>
            </a:r>
            <a:endParaRPr lang="zh-TW" altLang="en-US" dirty="0" smtClean="0">
              <a:ea typeface="新細明體" panose="02020500000000000000" pitchFamily="18" charset="-120"/>
            </a:endParaRPr>
          </a:p>
        </p:txBody>
      </p:sp>
      <p:sp>
        <p:nvSpPr>
          <p:cNvPr id="12292" name="文字方塊 3"/>
          <p:cNvSpPr txBox="1">
            <a:spLocks noChangeArrowheads="1"/>
          </p:cNvSpPr>
          <p:nvPr/>
        </p:nvSpPr>
        <p:spPr bwMode="auto">
          <a:xfrm>
            <a:off x="857250" y="5300663"/>
            <a:ext cx="7286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#include &lt;pthread.h&gt;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void 	pthread_exit(void *retval);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公正">
  <a:themeElements>
    <a:clrScheme name="4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4_公正">
      <a:majorFont>
        <a:latin typeface="Franklin Gothic Book"/>
        <a:ea typeface="新細明體"/>
        <a:cs typeface=""/>
      </a:majorFont>
      <a:minorFont>
        <a:latin typeface="Perpetu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公正">
  <a:themeElements>
    <a:clrScheme name="5_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5_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公正">
  <a:themeElements>
    <a:clrScheme name="公正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FFFFFF"/>
      </a:accent3>
      <a:accent4>
        <a:srgbClr val="000000"/>
      </a:accent4>
      <a:accent5>
        <a:srgbClr val="E6B1AB"/>
      </a:accent5>
      <a:accent6>
        <a:srgbClr val="8C281B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公正 1">
        <a:dk1>
          <a:srgbClr val="000000"/>
        </a:dk1>
        <a:lt1>
          <a:srgbClr val="FFFFFF"/>
        </a:lt1>
        <a:dk2>
          <a:srgbClr val="696464"/>
        </a:dk2>
        <a:lt2>
          <a:srgbClr val="E9E5DC"/>
        </a:lt2>
        <a:accent1>
          <a:srgbClr val="D34817"/>
        </a:accent1>
        <a:accent2>
          <a:srgbClr val="9B2D1F"/>
        </a:accent2>
        <a:accent3>
          <a:srgbClr val="FFFFFF"/>
        </a:accent3>
        <a:accent4>
          <a:srgbClr val="000000"/>
        </a:accent4>
        <a:accent5>
          <a:srgbClr val="E6B1AB"/>
        </a:accent5>
        <a:accent6>
          <a:srgbClr val="8C281B"/>
        </a:accent6>
        <a:hlink>
          <a:srgbClr val="CC9900"/>
        </a:hlink>
        <a:folHlink>
          <a:srgbClr val="96A9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1224</Words>
  <Application>Microsoft Office PowerPoint</Application>
  <PresentationFormat>如螢幕大小 (4:3)</PresentationFormat>
  <Paragraphs>202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19</vt:i4>
      </vt:variant>
    </vt:vector>
  </HeadingPairs>
  <TitlesOfParts>
    <vt:vector size="31" baseType="lpstr">
      <vt:lpstr>Monaco</vt:lpstr>
      <vt:lpstr>微軟正黑體</vt:lpstr>
      <vt:lpstr>新細明體</vt:lpstr>
      <vt:lpstr>Arial</vt:lpstr>
      <vt:lpstr>Franklin Gothic Book</vt:lpstr>
      <vt:lpstr>Perpetua</vt:lpstr>
      <vt:lpstr>Poor Richard</vt:lpstr>
      <vt:lpstr>Times New Roman</vt:lpstr>
      <vt:lpstr>Wingdings 2</vt:lpstr>
      <vt:lpstr>4_公正</vt:lpstr>
      <vt:lpstr>5_公正</vt:lpstr>
      <vt:lpstr>公正</vt:lpstr>
      <vt:lpstr>POSIX Multi-Thread Programming</vt:lpstr>
      <vt:lpstr>Single &amp; Multi-Threaded Processes</vt:lpstr>
      <vt:lpstr>The POSIX pthread Example</vt:lpstr>
      <vt:lpstr>The POSIX pthread Example</vt:lpstr>
      <vt:lpstr>POSIX Threads</vt:lpstr>
      <vt:lpstr>Thread Creation &amp; Termination</vt:lpstr>
      <vt:lpstr>The pthread_attr functions</vt:lpstr>
      <vt:lpstr>The pthread_create ()</vt:lpstr>
      <vt:lpstr>The pthread_exit ()</vt:lpstr>
      <vt:lpstr>The pthread_join ()</vt:lpstr>
      <vt:lpstr>The pthread_cancel ()</vt:lpstr>
      <vt:lpstr>Some useful pthread functions</vt:lpstr>
      <vt:lpstr>Thread Synchronizations</vt:lpstr>
      <vt:lpstr>The pthread_mutex Functions</vt:lpstr>
      <vt:lpstr>The mutex lock functions</vt:lpstr>
      <vt:lpstr>The pthread_cond functions</vt:lpstr>
      <vt:lpstr>The pthread_cond operations</vt:lpstr>
      <vt:lpstr>The Producer Consumer Problem </vt:lpstr>
      <vt:lpstr>The Shared Stack in a MT Process </vt:lpstr>
    </vt:vector>
  </TitlesOfParts>
  <Company>she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she</dc:creator>
  <cp:lastModifiedBy>user</cp:lastModifiedBy>
  <cp:revision>183</cp:revision>
  <dcterms:created xsi:type="dcterms:W3CDTF">2009-09-21T01:12:33Z</dcterms:created>
  <dcterms:modified xsi:type="dcterms:W3CDTF">2022-10-12T03:19:37Z</dcterms:modified>
</cp:coreProperties>
</file>